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ags/tag4.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6.xml" ContentType="application/vnd.openxmlformats-officedocument.drawingml.chart+xml"/>
  <Override PartName="/ppt/tags/tag5.xml" ContentType="application/vnd.openxmlformats-officedocument.presentationml.tags+xml"/>
  <Override PartName="/ppt/notesSlides/notesSlide10.xml" ContentType="application/vnd.openxmlformats-officedocument.presentationml.notesSlide+xml"/>
  <Override PartName="/ppt/charts/chart7.xml" ContentType="application/vnd.openxmlformats-officedocument.drawingml.chart+xml"/>
  <Override PartName="/ppt/tags/tag6.xml" ContentType="application/vnd.openxmlformats-officedocument.presentationml.tags+xml"/>
  <Override PartName="/ppt/notesSlides/notesSlide11.xml" ContentType="application/vnd.openxmlformats-officedocument.presentationml.notesSlide+xml"/>
  <Override PartName="/ppt/charts/chart8.xml" ContentType="application/vnd.openxmlformats-officedocument.drawingml.chart+xml"/>
  <Override PartName="/ppt/tags/tag7.xml" ContentType="application/vnd.openxmlformats-officedocument.presentationml.tags+xml"/>
  <Override PartName="/ppt/notesSlides/notesSlide12.xml" ContentType="application/vnd.openxmlformats-officedocument.presentationml.notesSlide+xml"/>
  <Override PartName="/ppt/charts/chart9.xml" ContentType="application/vnd.openxmlformats-officedocument.drawingml.chart+xml"/>
  <Override PartName="/ppt/tags/tag8.xml" ContentType="application/vnd.openxmlformats-officedocument.presentationml.tags+xml"/>
  <Override PartName="/ppt/notesSlides/notesSlide13.xml" ContentType="application/vnd.openxmlformats-officedocument.presentationml.notesSlide+xml"/>
  <Override PartName="/ppt/charts/chart10.xml" ContentType="application/vnd.openxmlformats-officedocument.drawingml.chart+xml"/>
  <Override PartName="/ppt/notesSlides/notesSlide14.xml" ContentType="application/vnd.openxmlformats-officedocument.presentationml.notesSlide+xml"/>
  <Override PartName="/ppt/charts/chart11.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2.xml" ContentType="application/vnd.openxmlformats-officedocument.drawingml.chart+xml"/>
  <Override PartName="/ppt/tags/tag9.xml" ContentType="application/vnd.openxmlformats-officedocument.presentationml.tags+xml"/>
  <Override PartName="/ppt/notesSlides/notesSlide17.xml" ContentType="application/vnd.openxmlformats-officedocument.presentationml.notesSlide+xml"/>
  <Override PartName="/ppt/charts/chart13.xml" ContentType="application/vnd.openxmlformats-officedocument.drawingml.chart+xml"/>
  <Override PartName="/ppt/tags/tag10.xml" ContentType="application/vnd.openxmlformats-officedocument.presentationml.tags+xml"/>
  <Override PartName="/ppt/notesSlides/notesSlide18.xml" ContentType="application/vnd.openxmlformats-officedocument.presentationml.notesSlide+xml"/>
  <Override PartName="/ppt/charts/chart14.xml" ContentType="application/vnd.openxmlformats-officedocument.drawingml.chart+xml"/>
  <Override PartName="/ppt/notesSlides/notesSlide19.xml" ContentType="application/vnd.openxmlformats-officedocument.presentationml.notesSlide+xml"/>
  <Override PartName="/ppt/tags/tag11.xml" ContentType="application/vnd.openxmlformats-officedocument.presentationml.tags+xml"/>
  <Override PartName="/ppt/notesSlides/notesSlide20.xml" ContentType="application/vnd.openxmlformats-officedocument.presentationml.notesSlide+xml"/>
  <Override PartName="/ppt/charts/chart15.xml" ContentType="application/vnd.openxmlformats-officedocument.drawingml.chart+xml"/>
  <Override PartName="/ppt/tags/tag12.xml" ContentType="application/vnd.openxmlformats-officedocument.presentationml.tags+xml"/>
  <Override PartName="/ppt/notesSlides/notesSlide21.xml" ContentType="application/vnd.openxmlformats-officedocument.presentationml.notesSlide+xml"/>
  <Override PartName="/ppt/charts/chart16.xml" ContentType="application/vnd.openxmlformats-officedocument.drawingml.chart+xml"/>
  <Override PartName="/ppt/tags/tag13.xml" ContentType="application/vnd.openxmlformats-officedocument.presentationml.tags+xml"/>
  <Override PartName="/ppt/notesSlides/notesSlide22.xml" ContentType="application/vnd.openxmlformats-officedocument.presentationml.notesSlide+xml"/>
  <Override PartName="/ppt/charts/chart17.xml" ContentType="application/vnd.openxmlformats-officedocument.drawingml.chart+xml"/>
  <Override PartName="/ppt/tags/tag14.xml" ContentType="application/vnd.openxmlformats-officedocument.presentationml.tags+xml"/>
  <Override PartName="/ppt/notesSlides/notesSlide23.xml" ContentType="application/vnd.openxmlformats-officedocument.presentationml.notesSlide+xml"/>
  <Override PartName="/ppt/charts/chart18.xml" ContentType="application/vnd.openxmlformats-officedocument.drawingml.chart+xml"/>
  <Override PartName="/ppt/notesSlides/notesSlide24.xml" ContentType="application/vnd.openxmlformats-officedocument.presentationml.notesSlide+xml"/>
  <Override PartName="/ppt/charts/chart19.xml" ContentType="application/vnd.openxmlformats-officedocument.drawingml.chart+xml"/>
  <Override PartName="/ppt/notesSlides/notesSlide25.xml" ContentType="application/vnd.openxmlformats-officedocument.presentationml.notesSlide+xml"/>
  <Override PartName="/ppt/tags/tag15.xml" ContentType="application/vnd.openxmlformats-officedocument.presentationml.tags+xml"/>
  <Override PartName="/ppt/notesSlides/notesSlide26.xml" ContentType="application/vnd.openxmlformats-officedocument.presentationml.notesSlide+xml"/>
  <Override PartName="/ppt/charts/chart20.xml" ContentType="application/vnd.openxmlformats-officedocument.drawingml.chart+xml"/>
  <Override PartName="/ppt/tags/tag16.xml" ContentType="application/vnd.openxmlformats-officedocument.presentationml.tags+xml"/>
  <Override PartName="/ppt/notesSlides/notesSlide27.xml" ContentType="application/vnd.openxmlformats-officedocument.presentationml.notesSlide+xml"/>
  <Override PartName="/ppt/charts/chart21.xml" ContentType="application/vnd.openxmlformats-officedocument.drawingml.chart+xml"/>
  <Override PartName="/ppt/tags/tag17.xml" ContentType="application/vnd.openxmlformats-officedocument.presentationml.tags+xml"/>
  <Override PartName="/ppt/notesSlides/notesSlide28.xml" ContentType="application/vnd.openxmlformats-officedocument.presentationml.notesSlide+xml"/>
  <Override PartName="/ppt/charts/chart22.xml" ContentType="application/vnd.openxmlformats-officedocument.drawingml.chart+xml"/>
  <Override PartName="/ppt/tags/tag18.xml" ContentType="application/vnd.openxmlformats-officedocument.presentationml.tags+xml"/>
  <Override PartName="/ppt/notesSlides/notesSlide29.xml" ContentType="application/vnd.openxmlformats-officedocument.presentationml.notesSlide+xml"/>
  <Override PartName="/ppt/charts/chart23.xml" ContentType="application/vnd.openxmlformats-officedocument.drawingml.chart+xml"/>
  <Override PartName="/ppt/notesSlides/notesSlide30.xml" ContentType="application/vnd.openxmlformats-officedocument.presentationml.notesSlide+xml"/>
  <Override PartName="/ppt/tags/tag19.xml" ContentType="application/vnd.openxmlformats-officedocument.presentationml.tags+xml"/>
  <Override PartName="/ppt/notesSlides/notesSlide31.xml" ContentType="application/vnd.openxmlformats-officedocument.presentationml.notesSlide+xml"/>
  <Override PartName="/ppt/charts/chart24.xml" ContentType="application/vnd.openxmlformats-officedocument.drawingml.chart+xml"/>
  <Override PartName="/ppt/tags/tag20.xml" ContentType="application/vnd.openxmlformats-officedocument.presentationml.tags+xml"/>
  <Override PartName="/ppt/notesSlides/notesSlide32.xml" ContentType="application/vnd.openxmlformats-officedocument.presentationml.notesSlide+xml"/>
  <Override PartName="/ppt/charts/chart25.xml" ContentType="application/vnd.openxmlformats-officedocument.drawingml.chart+xml"/>
  <Override PartName="/ppt/tags/tag21.xml" ContentType="application/vnd.openxmlformats-officedocument.presentationml.tags+xml"/>
  <Override PartName="/ppt/notesSlides/notesSlide33.xml" ContentType="application/vnd.openxmlformats-officedocument.presentationml.notesSlide+xml"/>
  <Override PartName="/ppt/charts/chart26.xml" ContentType="application/vnd.openxmlformats-officedocument.drawingml.chart+xml"/>
  <Override PartName="/ppt/tags/tag22.xml" ContentType="application/vnd.openxmlformats-officedocument.presentationml.tags+xml"/>
  <Override PartName="/ppt/notesSlides/notesSlide34.xml" ContentType="application/vnd.openxmlformats-officedocument.presentationml.notesSlide+xml"/>
  <Override PartName="/ppt/charts/chart27.xml" ContentType="application/vnd.openxmlformats-officedocument.drawingml.chart+xml"/>
  <Override PartName="/ppt/tags/tag23.xml" ContentType="application/vnd.openxmlformats-officedocument.presentationml.tags+xml"/>
  <Override PartName="/ppt/notesSlides/notesSlide35.xml" ContentType="application/vnd.openxmlformats-officedocument.presentationml.notesSlide+xml"/>
  <Override PartName="/ppt/charts/chart28.xml" ContentType="application/vnd.openxmlformats-officedocument.drawingml.chart+xml"/>
  <Override PartName="/ppt/notesSlides/notesSlide36.xml" ContentType="application/vnd.openxmlformats-officedocument.presentationml.notesSlide+xml"/>
  <Override PartName="/ppt/charts/chart29.xml" ContentType="application/vnd.openxmlformats-officedocument.drawingml.chart+xml"/>
  <Override PartName="/ppt/tags/tag24.xml" ContentType="application/vnd.openxmlformats-officedocument.presentationml.tags+xml"/>
  <Override PartName="/ppt/notesSlides/notesSlide37.xml" ContentType="application/vnd.openxmlformats-officedocument.presentationml.notesSlide+xml"/>
  <Override PartName="/ppt/charts/chart30.xml" ContentType="application/vnd.openxmlformats-officedocument.drawingml.chart+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0"/>
  </p:notesMasterIdLst>
  <p:handoutMasterIdLst>
    <p:handoutMasterId r:id="rId41"/>
  </p:handoutMasterIdLst>
  <p:sldIdLst>
    <p:sldId id="256" r:id="rId2"/>
    <p:sldId id="469" r:id="rId3"/>
    <p:sldId id="456" r:id="rId4"/>
    <p:sldId id="601" r:id="rId5"/>
    <p:sldId id="323" r:id="rId6"/>
    <p:sldId id="339" r:id="rId7"/>
    <p:sldId id="608" r:id="rId8"/>
    <p:sldId id="261" r:id="rId9"/>
    <p:sldId id="643" r:id="rId10"/>
    <p:sldId id="649" r:id="rId11"/>
    <p:sldId id="650" r:id="rId12"/>
    <p:sldId id="653" r:id="rId13"/>
    <p:sldId id="640" r:id="rId14"/>
    <p:sldId id="644" r:id="rId15"/>
    <p:sldId id="651" r:id="rId16"/>
    <p:sldId id="645" r:id="rId17"/>
    <p:sldId id="652" r:id="rId18"/>
    <p:sldId id="654" r:id="rId19"/>
    <p:sldId id="655" r:id="rId20"/>
    <p:sldId id="375" r:id="rId21"/>
    <p:sldId id="656" r:id="rId22"/>
    <p:sldId id="642" r:id="rId23"/>
    <p:sldId id="657" r:id="rId24"/>
    <p:sldId id="615" r:id="rId25"/>
    <p:sldId id="658" r:id="rId26"/>
    <p:sldId id="659" r:id="rId27"/>
    <p:sldId id="660" r:id="rId28"/>
    <p:sldId id="661" r:id="rId29"/>
    <p:sldId id="628" r:id="rId30"/>
    <p:sldId id="662" r:id="rId31"/>
    <p:sldId id="663" r:id="rId32"/>
    <p:sldId id="666" r:id="rId33"/>
    <p:sldId id="664" r:id="rId34"/>
    <p:sldId id="665" r:id="rId35"/>
    <p:sldId id="497" r:id="rId36"/>
    <p:sldId id="507" r:id="rId37"/>
    <p:sldId id="667" r:id="rId38"/>
    <p:sldId id="281" r:id="rId39"/>
  </p:sldIdLst>
  <p:sldSz cx="9144000" cy="6858000" type="screen4x3"/>
  <p:notesSz cx="6997700" cy="9283700"/>
  <p:defaultTextStyle>
    <a:defPPr>
      <a:defRPr lang="en-US"/>
    </a:defPPr>
    <a:lvl1pPr algn="l" rtl="0" eaLnBrk="0" fontAlgn="base" hangingPunct="0">
      <a:spcBef>
        <a:spcPct val="0"/>
      </a:spcBef>
      <a:spcAft>
        <a:spcPct val="0"/>
      </a:spcAft>
      <a:defRPr sz="2000" u="sng"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u="sng"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u="sng"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u="sng"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u="sng" kern="1200">
        <a:solidFill>
          <a:schemeClr val="tx1"/>
        </a:solidFill>
        <a:latin typeface="Garamond" pitchFamily="18" charset="0"/>
        <a:ea typeface="+mn-ea"/>
        <a:cs typeface="+mn-cs"/>
      </a:defRPr>
    </a:lvl5pPr>
    <a:lvl6pPr marL="2286000" algn="l" defTabSz="914400" rtl="0" eaLnBrk="1" latinLnBrk="0" hangingPunct="1">
      <a:defRPr sz="2000" u="sng" kern="1200">
        <a:solidFill>
          <a:schemeClr val="tx1"/>
        </a:solidFill>
        <a:latin typeface="Garamond" pitchFamily="18" charset="0"/>
        <a:ea typeface="+mn-ea"/>
        <a:cs typeface="+mn-cs"/>
      </a:defRPr>
    </a:lvl6pPr>
    <a:lvl7pPr marL="2743200" algn="l" defTabSz="914400" rtl="0" eaLnBrk="1" latinLnBrk="0" hangingPunct="1">
      <a:defRPr sz="2000" u="sng" kern="1200">
        <a:solidFill>
          <a:schemeClr val="tx1"/>
        </a:solidFill>
        <a:latin typeface="Garamond" pitchFamily="18" charset="0"/>
        <a:ea typeface="+mn-ea"/>
        <a:cs typeface="+mn-cs"/>
      </a:defRPr>
    </a:lvl7pPr>
    <a:lvl8pPr marL="3200400" algn="l" defTabSz="914400" rtl="0" eaLnBrk="1" latinLnBrk="0" hangingPunct="1">
      <a:defRPr sz="2000" u="sng" kern="1200">
        <a:solidFill>
          <a:schemeClr val="tx1"/>
        </a:solidFill>
        <a:latin typeface="Garamond" pitchFamily="18" charset="0"/>
        <a:ea typeface="+mn-ea"/>
        <a:cs typeface="+mn-cs"/>
      </a:defRPr>
    </a:lvl8pPr>
    <a:lvl9pPr marL="3657600" algn="l" defTabSz="914400" rtl="0" eaLnBrk="1" latinLnBrk="0" hangingPunct="1">
      <a:defRPr sz="2000" u="sng"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265"/>
    <a:srgbClr val="FFC50D"/>
    <a:srgbClr val="FFCC29"/>
    <a:srgbClr val="FFA59B"/>
    <a:srgbClr val="FFFFFF"/>
    <a:srgbClr val="C5FFFE"/>
    <a:srgbClr val="ADB3CD"/>
    <a:srgbClr val="ADB3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68" autoAdjust="0"/>
    <p:restoredTop sz="82619" autoAdjust="0"/>
  </p:normalViewPr>
  <p:slideViewPr>
    <p:cSldViewPr>
      <p:cViewPr>
        <p:scale>
          <a:sx n="100" d="100"/>
          <a:sy n="100" d="100"/>
        </p:scale>
        <p:origin x="-630" y="-72"/>
      </p:cViewPr>
      <p:guideLst>
        <p:guide orient="horz" pos="2160"/>
        <p:guide pos="2880"/>
      </p:guideLst>
    </p:cSldViewPr>
  </p:slideViewPr>
  <p:outlineViewPr>
    <p:cViewPr>
      <p:scale>
        <a:sx n="33" d="100"/>
        <a:sy n="33" d="100"/>
      </p:scale>
      <p:origin x="0" y="-45840"/>
    </p:cViewPr>
  </p:outlineViewPr>
  <p:notesTextViewPr>
    <p:cViewPr>
      <p:scale>
        <a:sx n="93" d="100"/>
        <a:sy n="93" d="100"/>
      </p:scale>
      <p:origin x="0" y="0"/>
    </p:cViewPr>
  </p:notesTextViewPr>
  <p:sorterViewPr>
    <p:cViewPr>
      <p:scale>
        <a:sx n="75" d="100"/>
        <a:sy n="75" d="100"/>
      </p:scale>
      <p:origin x="0" y="4356"/>
    </p:cViewPr>
  </p:sorterViewPr>
  <p:notesViewPr>
    <p:cSldViewPr>
      <p:cViewPr varScale="1">
        <p:scale>
          <a:sx n="81" d="100"/>
          <a:sy n="81" d="100"/>
        </p:scale>
        <p:origin x="-2052" y="-96"/>
      </p:cViewPr>
      <p:guideLst>
        <p:guide orient="horz" pos="2924"/>
        <p:guide pos="22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1996">
                <a:solidFill>
                  <a:schemeClr val="accent1">
                    <a:lumMod val="50000"/>
                  </a:schemeClr>
                </a:solidFill>
              </a:defRPr>
            </a:pPr>
            <a:r>
              <a:rPr lang="en-US" sz="1996"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973957916277608"/>
          <c:y val="0"/>
        </c:manualLayout>
      </c:layout>
      <c:overlay val="0"/>
    </c:title>
    <c:autoTitleDeleted val="0"/>
    <c:plotArea>
      <c:layout>
        <c:manualLayout>
          <c:layoutTarget val="inner"/>
          <c:xMode val="edge"/>
          <c:yMode val="edge"/>
          <c:x val="2.7142619505000205E-2"/>
          <c:y val="0.17364545056867903"/>
          <c:w val="0.78738281387750098"/>
          <c:h val="0.48348490813648903"/>
        </c:manualLayout>
      </c:layout>
      <c:pieChart>
        <c:varyColors val="1"/>
        <c:ser>
          <c:idx val="0"/>
          <c:order val="0"/>
          <c:tx>
            <c:strRef>
              <c:f>Sheet1!$B$1</c:f>
              <c:strCache>
                <c:ptCount val="1"/>
                <c:pt idx="0">
                  <c:v>Institution</c:v>
                </c:pt>
              </c:strCache>
            </c:strRef>
          </c:tx>
          <c:dPt>
            <c:idx val="0"/>
            <c:bubble3D val="0"/>
            <c:spPr>
              <a:solidFill>
                <a:srgbClr val="ADB3CD"/>
              </a:solidFill>
            </c:spPr>
          </c:dPt>
          <c:dPt>
            <c:idx val="1"/>
            <c:bubble3D val="0"/>
            <c:spPr>
              <a:solidFill>
                <a:srgbClr val="FFA59B"/>
              </a:solidFill>
            </c:spPr>
          </c:dPt>
          <c:dLbls>
            <c:dLbl>
              <c:idx val="0"/>
              <c:numFmt formatCode="0.0%" sourceLinked="0"/>
              <c:spPr/>
              <c:txPr>
                <a:bodyPr/>
                <a:lstStyle/>
                <a:p>
                  <a:pPr>
                    <a:defRPr sz="1397" b="1">
                      <a:solidFill>
                        <a:schemeClr val="accent1">
                          <a:lumMod val="50000"/>
                        </a:schemeClr>
                      </a:solidFill>
                    </a:defRPr>
                  </a:pPr>
                  <a:endParaRPr lang="en-US"/>
                </a:p>
              </c:txPr>
              <c:dLblPos val="ctr"/>
              <c:showLegendKey val="0"/>
              <c:showVal val="0"/>
              <c:showCatName val="0"/>
              <c:showSerName val="0"/>
              <c:showPercent val="1"/>
              <c:showBubbleSize val="0"/>
            </c:dLbl>
            <c:numFmt formatCode="0.0%" sourceLinked="0"/>
            <c:spPr>
              <a:noFill/>
              <a:ln w="25355">
                <a:noFill/>
              </a:ln>
            </c:spPr>
            <c:txPr>
              <a:bodyPr/>
              <a:lstStyle/>
              <a:p>
                <a:pPr>
                  <a:defRPr sz="1397" b="1">
                    <a:solidFill>
                      <a:schemeClr val="accent1">
                        <a:lumMod val="50000"/>
                      </a:schemeClr>
                    </a:solidFill>
                  </a:defRPr>
                </a:pPr>
                <a:endParaRPr lang="en-US"/>
              </a:p>
            </c:txPr>
            <c:dLblPos val="ctr"/>
            <c:showLegendKey val="0"/>
            <c:showVal val="0"/>
            <c:showCatName val="0"/>
            <c:showSerName val="0"/>
            <c:showPercent val="1"/>
            <c:showBubbleSize val="0"/>
            <c:showLeaderLines val="1"/>
          </c:dLbls>
          <c:cat>
            <c:strRef>
              <c:f>Sheet1!$A$2:$A$3</c:f>
              <c:strCache>
                <c:ptCount val="2"/>
                <c:pt idx="0">
                  <c:v>Male</c:v>
                </c:pt>
                <c:pt idx="1">
                  <c:v>Female</c:v>
                </c:pt>
              </c:strCache>
            </c:strRef>
          </c:cat>
          <c:val>
            <c:numRef>
              <c:f>Sheet1!$B$2:$B$3</c:f>
              <c:numCache>
                <c:formatCode>0.0%</c:formatCode>
                <c:ptCount val="2"/>
                <c:pt idx="0">
                  <c:v>0.54200000000000004</c:v>
                </c:pt>
                <c:pt idx="1">
                  <c:v>0.45800000000000002</c:v>
                </c:pt>
              </c:numCache>
            </c:numRef>
          </c:val>
        </c:ser>
        <c:dLbls>
          <c:showLegendKey val="0"/>
          <c:showVal val="0"/>
          <c:showCatName val="0"/>
          <c:showSerName val="0"/>
          <c:showPercent val="0"/>
          <c:showBubbleSize val="0"/>
          <c:showLeaderLines val="1"/>
        </c:dLbls>
        <c:firstSliceAng val="0"/>
      </c:pieChart>
      <c:spPr>
        <a:noFill/>
        <a:ln w="25402">
          <a:noFill/>
        </a:ln>
      </c:spPr>
    </c:plotArea>
    <c:legend>
      <c:legendPos val="r"/>
      <c:layout>
        <c:manualLayout>
          <c:xMode val="edge"/>
          <c:yMode val="edge"/>
          <c:x val="0.15902807064371197"/>
          <c:y val="0.7123016553623871"/>
          <c:w val="0.49027803727924013"/>
          <c:h val="0.11243387645851302"/>
        </c:manualLayout>
      </c:layout>
      <c:overlay val="0"/>
      <c:txPr>
        <a:bodyPr/>
        <a:lstStyle/>
        <a:p>
          <a:pPr>
            <a:defRPr sz="1597" b="1">
              <a:solidFill>
                <a:schemeClr val="accent1">
                  <a:lumMod val="50000"/>
                </a:schemeClr>
              </a:solidFill>
            </a:defRPr>
          </a:pPr>
          <a:endParaRPr lang="en-US"/>
        </a:p>
      </c:txPr>
    </c:legend>
    <c:plotVisOnly val="1"/>
    <c:dispBlanksAs val="zero"/>
    <c:showDLblsOverMax val="0"/>
  </c:chart>
  <c:txPr>
    <a:bodyPr/>
    <a:lstStyle/>
    <a:p>
      <a:pPr>
        <a:defRPr sz="1796"/>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209E-2"/>
          <c:y val="2.8790786948176595E-2"/>
          <c:w val="0.94561598224195298"/>
          <c:h val="0.9328214971209301"/>
        </c:manualLayout>
      </c:layout>
      <c:barChart>
        <c:barDir val="col"/>
        <c:grouping val="stacked"/>
        <c:varyColors val="0"/>
        <c:ser>
          <c:idx val="0"/>
          <c:order val="0"/>
          <c:spPr>
            <a:solidFill>
              <a:schemeClr val="accent1"/>
            </a:solidFill>
            <a:ln w="3175">
              <a:solidFill>
                <a:schemeClr val="tx1"/>
              </a:solidFill>
            </a:ln>
          </c:spPr>
          <c:invertIfNegative val="0"/>
          <c:dPt>
            <c:idx val="1"/>
            <c:invertIfNegative val="0"/>
            <c:bubble3D val="0"/>
            <c:spPr>
              <a:solidFill>
                <a:srgbClr val="FFCC00"/>
              </a:solidFill>
              <a:ln w="3175">
                <a:solidFill>
                  <a:schemeClr val="tx1"/>
                </a:solidFill>
              </a:ln>
            </c:spPr>
          </c:dPt>
          <c:dPt>
            <c:idx val="3"/>
            <c:invertIfNegative val="0"/>
            <c:bubble3D val="0"/>
            <c:spPr>
              <a:solidFill>
                <a:srgbClr val="FFCC00"/>
              </a:solidFill>
              <a:ln w="3175">
                <a:solidFill>
                  <a:schemeClr val="tx1"/>
                </a:solidFill>
              </a:ln>
            </c:spPr>
          </c:dPt>
          <c:dPt>
            <c:idx val="5"/>
            <c:invertIfNegative val="0"/>
            <c:bubble3D val="0"/>
            <c:spPr>
              <a:solidFill>
                <a:srgbClr val="FFCC00"/>
              </a:solidFill>
              <a:ln w="3175">
                <a:solidFill>
                  <a:schemeClr val="tx1"/>
                </a:solidFill>
              </a:ln>
            </c:spPr>
          </c:dPt>
          <c:dPt>
            <c:idx val="7"/>
            <c:invertIfNegative val="0"/>
            <c:bubble3D val="0"/>
            <c:spPr>
              <a:solidFill>
                <a:srgbClr val="FFCC00"/>
              </a:solidFill>
              <a:ln w="3175">
                <a:solidFill>
                  <a:schemeClr val="tx1"/>
                </a:solidFill>
              </a:ln>
            </c:spPr>
          </c:dPt>
          <c:dPt>
            <c:idx val="9"/>
            <c:invertIfNegative val="0"/>
            <c:bubble3D val="0"/>
            <c:spPr>
              <a:solidFill>
                <a:srgbClr val="FFCC00"/>
              </a:solidFill>
              <a:ln w="3175">
                <a:solidFill>
                  <a:schemeClr val="tx1"/>
                </a:solidFill>
              </a:ln>
            </c:spPr>
          </c:dPt>
          <c:dPt>
            <c:idx val="11"/>
            <c:invertIfNegative val="0"/>
            <c:bubble3D val="0"/>
            <c:spPr>
              <a:solidFill>
                <a:srgbClr val="FFCC00"/>
              </a:solidFill>
              <a:ln w="3175">
                <a:solidFill>
                  <a:schemeClr val="tx1"/>
                </a:solidFill>
              </a:ln>
            </c:spPr>
          </c:dPt>
          <c:dLbls>
            <c:numFmt formatCode="0.0%" sourceLinked="0"/>
            <c:spPr>
              <a:noFill/>
              <a:ln w="19004">
                <a:noFill/>
              </a:ln>
            </c:spPr>
            <c:txPr>
              <a:bodyPr/>
              <a:lstStyle/>
              <a:p>
                <a:pPr>
                  <a:defRPr sz="1396"/>
                </a:pPr>
                <a:endParaRPr lang="en-US"/>
              </a:p>
            </c:txPr>
            <c:showLegendKey val="0"/>
            <c:showVal val="1"/>
            <c:showCatName val="0"/>
            <c:showSerName val="0"/>
            <c:showPercent val="0"/>
            <c:showBubbleSize val="0"/>
            <c:showLeaderLines val="0"/>
          </c:dLbls>
          <c:cat>
            <c:strRef>
              <c:f>Sheet1!$A$2:$A$7</c:f>
              <c:strCache>
                <c:ptCount val="6"/>
                <c:pt idx="0">
                  <c:v>Taught an honors course</c:v>
                </c:pt>
                <c:pt idx="1">
                  <c:v>comp </c:v>
                </c:pt>
                <c:pt idx="2">
                  <c:v>Taught a seminar for first-year students</c:v>
                </c:pt>
                <c:pt idx="3">
                  <c:v>comp</c:v>
                </c:pt>
                <c:pt idx="4">
                  <c:v>Taught a capstone course</c:v>
                </c:pt>
                <c:pt idx="5">
                  <c:v>comp</c:v>
                </c:pt>
              </c:strCache>
            </c:strRef>
          </c:cat>
          <c:val>
            <c:numRef>
              <c:f>Sheet1!$B$2:$B$7</c:f>
              <c:numCache>
                <c:formatCode>0.0%</c:formatCode>
                <c:ptCount val="6"/>
                <c:pt idx="0">
                  <c:v>0.15</c:v>
                </c:pt>
                <c:pt idx="1">
                  <c:v>0.17899999999999999</c:v>
                </c:pt>
                <c:pt idx="2">
                  <c:v>0.129</c:v>
                </c:pt>
                <c:pt idx="3">
                  <c:v>0.19500000000000001</c:v>
                </c:pt>
                <c:pt idx="4">
                  <c:v>0.32400000000000001</c:v>
                </c:pt>
                <c:pt idx="5">
                  <c:v>0.38500000000000001</c:v>
                </c:pt>
              </c:numCache>
            </c:numRef>
          </c:val>
        </c:ser>
        <c:dLbls>
          <c:showLegendKey val="0"/>
          <c:showVal val="0"/>
          <c:showCatName val="0"/>
          <c:showSerName val="0"/>
          <c:showPercent val="0"/>
          <c:showBubbleSize val="0"/>
        </c:dLbls>
        <c:gapWidth val="70"/>
        <c:overlap val="100"/>
        <c:axId val="42680320"/>
        <c:axId val="110348544"/>
      </c:barChart>
      <c:catAx>
        <c:axId val="42680320"/>
        <c:scaling>
          <c:orientation val="minMax"/>
        </c:scaling>
        <c:delete val="0"/>
        <c:axPos val="b"/>
        <c:majorGridlines/>
        <c:majorTickMark val="none"/>
        <c:minorTickMark val="none"/>
        <c:tickLblPos val="none"/>
        <c:spPr>
          <a:ln w="2382">
            <a:solidFill>
              <a:schemeClr val="tx1"/>
            </a:solidFill>
            <a:prstDash val="solid"/>
          </a:ln>
        </c:spPr>
        <c:crossAx val="110348544"/>
        <c:crosses val="autoZero"/>
        <c:auto val="1"/>
        <c:lblAlgn val="ctr"/>
        <c:lblOffset val="100"/>
        <c:tickLblSkip val="2"/>
        <c:tickMarkSkip val="2"/>
        <c:noMultiLvlLbl val="0"/>
      </c:catAx>
      <c:valAx>
        <c:axId val="110348544"/>
        <c:scaling>
          <c:orientation val="minMax"/>
          <c:max val="1"/>
          <c:min val="0"/>
        </c:scaling>
        <c:delete val="0"/>
        <c:axPos val="l"/>
        <c:numFmt formatCode="0%" sourceLinked="0"/>
        <c:majorTickMark val="none"/>
        <c:minorTickMark val="none"/>
        <c:tickLblPos val="nextTo"/>
        <c:spPr>
          <a:ln w="2382">
            <a:solidFill>
              <a:schemeClr val="tx1"/>
            </a:solidFill>
            <a:prstDash val="solid"/>
          </a:ln>
        </c:spPr>
        <c:txPr>
          <a:bodyPr rot="0" vert="horz"/>
          <a:lstStyle/>
          <a:p>
            <a:pPr>
              <a:defRPr sz="1396"/>
            </a:pPr>
            <a:endParaRPr lang="en-US"/>
          </a:p>
        </c:txPr>
        <c:crossAx val="42680320"/>
        <c:crosses val="autoZero"/>
        <c:crossBetween val="between"/>
        <c:majorUnit val="0.1"/>
      </c:valAx>
      <c:spPr>
        <a:noFill/>
        <a:ln w="25400">
          <a:noFill/>
        </a:ln>
      </c:spPr>
    </c:plotArea>
    <c:plotVisOnly val="1"/>
    <c:dispBlanksAs val="gap"/>
    <c:showDLblsOverMax val="0"/>
  </c:chart>
  <c:spPr>
    <a:noFill/>
    <a:ln>
      <a:noFill/>
    </a:ln>
  </c:spPr>
  <c:txPr>
    <a:bodyPr/>
    <a:lstStyle/>
    <a:p>
      <a:pPr>
        <a:defRPr sz="119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Institution</c:v>
                </c:pt>
              </c:strCache>
            </c:strRef>
          </c:tx>
          <c:invertIfNegative val="0"/>
          <c:dLbls>
            <c:txPr>
              <a:bodyPr/>
              <a:lstStyle/>
              <a:p>
                <a:pPr algn="ctr">
                  <a:defRPr/>
                </a:pPr>
                <a:endParaRPr lang="en-US"/>
              </a:p>
            </c:txPr>
            <c:dLblPos val="outEnd"/>
            <c:showLegendKey val="0"/>
            <c:showVal val="1"/>
            <c:showCatName val="0"/>
            <c:showSerName val="0"/>
            <c:showPercent val="0"/>
            <c:showBubbleSize val="0"/>
            <c:showLeaderLines val="0"/>
          </c:dLbls>
          <c:cat>
            <c:strRef>
              <c:f>Sheet1!$A$2:$A$4</c:f>
              <c:strCache>
                <c:ptCount val="3"/>
                <c:pt idx="0">
                  <c:v>All Faculty</c:v>
                </c:pt>
                <c:pt idx="1">
                  <c:v>Men</c:v>
                </c:pt>
                <c:pt idx="2">
                  <c:v>Women</c:v>
                </c:pt>
              </c:strCache>
            </c:strRef>
          </c:cat>
          <c:val>
            <c:numRef>
              <c:f>Sheet1!$B$2:$B$4</c:f>
              <c:numCache>
                <c:formatCode>General</c:formatCode>
                <c:ptCount val="3"/>
                <c:pt idx="0">
                  <c:v>2.65</c:v>
                </c:pt>
                <c:pt idx="1">
                  <c:v>2.72</c:v>
                </c:pt>
                <c:pt idx="2">
                  <c:v>2.58</c:v>
                </c:pt>
              </c:numCache>
            </c:numRef>
          </c:val>
        </c:ser>
        <c:ser>
          <c:idx val="1"/>
          <c:order val="1"/>
          <c:tx>
            <c:strRef>
              <c:f>Sheet1!$C$1</c:f>
              <c:strCache>
                <c:ptCount val="1"/>
                <c:pt idx="0">
                  <c:v>Comparison</c:v>
                </c:pt>
              </c:strCache>
            </c:strRef>
          </c:tx>
          <c:spPr>
            <a:solidFill>
              <a:srgbClr val="FFCC29"/>
            </a:solidFill>
            <a:ln>
              <a:solidFill>
                <a:srgbClr val="7680AC"/>
              </a:solidFill>
            </a:ln>
          </c:spPr>
          <c:invertIfNegative val="0"/>
          <c:dLbls>
            <c:txPr>
              <a:bodyPr/>
              <a:lstStyle/>
              <a:p>
                <a:pPr algn="ctr">
                  <a:defRPr/>
                </a:pPr>
                <a:endParaRPr lang="en-US"/>
              </a:p>
            </c:txPr>
            <c:dLblPos val="outEnd"/>
            <c:showLegendKey val="0"/>
            <c:showVal val="1"/>
            <c:showCatName val="0"/>
            <c:showSerName val="0"/>
            <c:showPercent val="0"/>
            <c:showBubbleSize val="0"/>
            <c:showLeaderLines val="0"/>
          </c:dLbls>
          <c:cat>
            <c:strRef>
              <c:f>Sheet1!$A$2:$A$4</c:f>
              <c:strCache>
                <c:ptCount val="3"/>
                <c:pt idx="0">
                  <c:v>All Faculty</c:v>
                </c:pt>
                <c:pt idx="1">
                  <c:v>Men</c:v>
                </c:pt>
                <c:pt idx="2">
                  <c:v>Women</c:v>
                </c:pt>
              </c:strCache>
            </c:strRef>
          </c:cat>
          <c:val>
            <c:numRef>
              <c:f>Sheet1!$C$2:$C$4</c:f>
              <c:numCache>
                <c:formatCode>General</c:formatCode>
                <c:ptCount val="3"/>
                <c:pt idx="0">
                  <c:v>3.12</c:v>
                </c:pt>
                <c:pt idx="1">
                  <c:v>3.13</c:v>
                </c:pt>
                <c:pt idx="2">
                  <c:v>3.1</c:v>
                </c:pt>
              </c:numCache>
            </c:numRef>
          </c:val>
        </c:ser>
        <c:dLbls>
          <c:showLegendKey val="0"/>
          <c:showVal val="0"/>
          <c:showCatName val="0"/>
          <c:showSerName val="0"/>
          <c:showPercent val="0"/>
          <c:showBubbleSize val="0"/>
        </c:dLbls>
        <c:gapWidth val="50"/>
        <c:axId val="42715136"/>
        <c:axId val="115476736"/>
      </c:barChart>
      <c:catAx>
        <c:axId val="42715136"/>
        <c:scaling>
          <c:orientation val="minMax"/>
        </c:scaling>
        <c:delete val="0"/>
        <c:axPos val="b"/>
        <c:majorTickMark val="none"/>
        <c:minorTickMark val="none"/>
        <c:tickLblPos val="nextTo"/>
        <c:crossAx val="115476736"/>
        <c:crosses val="autoZero"/>
        <c:auto val="1"/>
        <c:lblAlgn val="ctr"/>
        <c:lblOffset val="100"/>
        <c:noMultiLvlLbl val="0"/>
      </c:catAx>
      <c:valAx>
        <c:axId val="115476736"/>
        <c:scaling>
          <c:orientation val="minMax"/>
          <c:max val="10"/>
          <c:min val="0"/>
        </c:scaling>
        <c:delete val="0"/>
        <c:axPos val="l"/>
        <c:numFmt formatCode="General" sourceLinked="1"/>
        <c:majorTickMark val="none"/>
        <c:minorTickMark val="none"/>
        <c:tickLblPos val="nextTo"/>
        <c:crossAx val="42715136"/>
        <c:crosses val="autoZero"/>
        <c:crossBetween val="between"/>
        <c:minorUnit val="0.2"/>
      </c:valAx>
    </c:plotArea>
    <c:plotVisOnly val="1"/>
    <c:dispBlanksAs val="gap"/>
    <c:showDLblsOverMax val="0"/>
  </c:chart>
  <c:txPr>
    <a:bodyPr/>
    <a:lstStyle/>
    <a:p>
      <a:pPr algn="ctr">
        <a:defRPr lang="en-US" sz="1395" b="1" i="0" u="none" strike="noStrike" kern="1200" baseline="0">
          <a:solidFill>
            <a:srgbClr val="7680AC">
              <a:lumMod val="50000"/>
            </a:srgbClr>
          </a:solidFill>
          <a:latin typeface="+mn-lt"/>
          <a:ea typeface="+mn-ea"/>
          <a:cs typeface="+mn-cs"/>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Sheet1!$B$1</c:f>
              <c:strCache>
                <c:ptCount val="1"/>
                <c:pt idx="0">
                  <c:v>Institution</c:v>
                </c:pt>
              </c:strCache>
            </c:strRef>
          </c:tx>
          <c:spPr>
            <a:solidFill>
              <a:schemeClr val="accent1"/>
            </a:solidFill>
            <a:ln>
              <a:solidFill>
                <a:schemeClr val="accent1"/>
              </a:solidFill>
            </a:ln>
          </c:spPr>
          <c:invertIfNegative val="0"/>
          <c:dLbls>
            <c:showLegendKey val="0"/>
            <c:showVal val="1"/>
            <c:showCatName val="0"/>
            <c:showSerName val="0"/>
            <c:showPercent val="0"/>
            <c:showBubbleSize val="0"/>
            <c:showLeaderLines val="0"/>
          </c:dLbls>
          <c:cat>
            <c:strRef>
              <c:f>Sheet1!$A$2:$A$4</c:f>
              <c:strCache>
                <c:ptCount val="3"/>
                <c:pt idx="0">
                  <c:v>All Faculty</c:v>
                </c:pt>
                <c:pt idx="1">
                  <c:v>Men</c:v>
                </c:pt>
                <c:pt idx="2">
                  <c:v>Women</c:v>
                </c:pt>
              </c:strCache>
            </c:strRef>
          </c:cat>
          <c:val>
            <c:numRef>
              <c:f>Sheet1!$B$2:$B$4</c:f>
              <c:numCache>
                <c:formatCode>0.0</c:formatCode>
                <c:ptCount val="3"/>
                <c:pt idx="0">
                  <c:v>50.71</c:v>
                </c:pt>
                <c:pt idx="1">
                  <c:v>52</c:v>
                </c:pt>
                <c:pt idx="2">
                  <c:v>49.21</c:v>
                </c:pt>
              </c:numCache>
            </c:numRef>
          </c:val>
        </c:ser>
        <c:ser>
          <c:idx val="1"/>
          <c:order val="1"/>
          <c:tx>
            <c:strRef>
              <c:f>Sheet1!$C$1</c:f>
              <c:strCache>
                <c:ptCount val="1"/>
                <c:pt idx="0">
                  <c:v>Comparison</c:v>
                </c:pt>
              </c:strCache>
            </c:strRef>
          </c:tx>
          <c:spPr>
            <a:solidFill>
              <a:srgbClr val="FFCC29"/>
            </a:solidFill>
            <a:ln>
              <a:solidFill>
                <a:schemeClr val="accent5"/>
              </a:solidFill>
            </a:ln>
          </c:spPr>
          <c:invertIfNegative val="0"/>
          <c:dLbls>
            <c:showLegendKey val="0"/>
            <c:showVal val="1"/>
            <c:showCatName val="0"/>
            <c:showSerName val="0"/>
            <c:showPercent val="0"/>
            <c:showBubbleSize val="0"/>
            <c:showLeaderLines val="0"/>
          </c:dLbls>
          <c:cat>
            <c:strRef>
              <c:f>Sheet1!$A$2:$A$4</c:f>
              <c:strCache>
                <c:ptCount val="3"/>
                <c:pt idx="0">
                  <c:v>All Faculty</c:v>
                </c:pt>
                <c:pt idx="1">
                  <c:v>Men</c:v>
                </c:pt>
                <c:pt idx="2">
                  <c:v>Women</c:v>
                </c:pt>
              </c:strCache>
            </c:strRef>
          </c:cat>
          <c:val>
            <c:numRef>
              <c:f>Sheet1!$C$2:$C$4</c:f>
              <c:numCache>
                <c:formatCode>0.0</c:formatCode>
                <c:ptCount val="3"/>
                <c:pt idx="0">
                  <c:v>49.28</c:v>
                </c:pt>
                <c:pt idx="1">
                  <c:v>50.12</c:v>
                </c:pt>
                <c:pt idx="2">
                  <c:v>48.3</c:v>
                </c:pt>
              </c:numCache>
            </c:numRef>
          </c:val>
        </c:ser>
        <c:dLbls>
          <c:showLegendKey val="0"/>
          <c:showVal val="0"/>
          <c:showCatName val="0"/>
          <c:showSerName val="0"/>
          <c:showPercent val="0"/>
          <c:showBubbleSize val="0"/>
        </c:dLbls>
        <c:gapWidth val="50"/>
        <c:axId val="42152448"/>
        <c:axId val="115480768"/>
      </c:barChart>
      <c:catAx>
        <c:axId val="42152448"/>
        <c:scaling>
          <c:orientation val="minMax"/>
        </c:scaling>
        <c:delete val="0"/>
        <c:axPos val="b"/>
        <c:numFmt formatCode="General" sourceLinked="1"/>
        <c:majorTickMark val="none"/>
        <c:minorTickMark val="none"/>
        <c:tickLblPos val="nextTo"/>
        <c:crossAx val="115480768"/>
        <c:crosses val="autoZero"/>
        <c:auto val="1"/>
        <c:lblAlgn val="ctr"/>
        <c:lblOffset val="100"/>
        <c:noMultiLvlLbl val="0"/>
      </c:catAx>
      <c:valAx>
        <c:axId val="115480768"/>
        <c:scaling>
          <c:orientation val="minMax"/>
          <c:max val="60"/>
          <c:min val="40"/>
        </c:scaling>
        <c:delete val="0"/>
        <c:axPos val="l"/>
        <c:numFmt formatCode="#,##0" sourceLinked="0"/>
        <c:majorTickMark val="none"/>
        <c:minorTickMark val="none"/>
        <c:tickLblPos val="nextTo"/>
        <c:crossAx val="42152448"/>
        <c:crosses val="autoZero"/>
        <c:crossBetween val="between"/>
        <c:majorUnit val="2"/>
      </c:valAx>
      <c:spPr>
        <a:noFill/>
        <a:ln w="25386">
          <a:noFill/>
        </a:ln>
      </c:spPr>
    </c:plotArea>
    <c:plotVisOnly val="1"/>
    <c:dispBlanksAs val="gap"/>
    <c:showDLblsOverMax val="0"/>
  </c:chart>
  <c:txPr>
    <a:bodyPr/>
    <a:lstStyle/>
    <a:p>
      <a:pPr algn="ctr">
        <a:defRPr lang="en-US" sz="1395" b="1" i="0" u="none" strike="noStrike" kern="1200" baseline="0">
          <a:solidFill>
            <a:srgbClr val="7680AC">
              <a:lumMod val="50000"/>
            </a:srgbClr>
          </a:solidFill>
          <a:latin typeface="+mn-lt"/>
          <a:ea typeface="+mn-ea"/>
          <a:cs typeface="+mn-cs"/>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209E-2"/>
          <c:y val="2.8790786948176595E-2"/>
          <c:w val="0.94561598224195298"/>
          <c:h val="0.9328214971209301"/>
        </c:manualLayout>
      </c:layout>
      <c:barChart>
        <c:barDir val="col"/>
        <c:grouping val="stacked"/>
        <c:varyColors val="0"/>
        <c:ser>
          <c:idx val="0"/>
          <c:order val="0"/>
          <c:spPr>
            <a:solidFill>
              <a:schemeClr val="accent1"/>
            </a:solidFill>
            <a:ln w="3175">
              <a:solidFill>
                <a:schemeClr val="tx1"/>
              </a:solidFill>
            </a:ln>
          </c:spPr>
          <c:invertIfNegative val="0"/>
          <c:dPt>
            <c:idx val="1"/>
            <c:invertIfNegative val="0"/>
            <c:bubble3D val="0"/>
            <c:spPr>
              <a:solidFill>
                <a:srgbClr val="FFCC00"/>
              </a:solidFill>
              <a:ln w="3175">
                <a:solidFill>
                  <a:schemeClr val="tx1"/>
                </a:solidFill>
              </a:ln>
            </c:spPr>
          </c:dPt>
          <c:dPt>
            <c:idx val="3"/>
            <c:invertIfNegative val="0"/>
            <c:bubble3D val="0"/>
            <c:spPr>
              <a:solidFill>
                <a:srgbClr val="FFCC00"/>
              </a:solidFill>
              <a:ln w="3175">
                <a:solidFill>
                  <a:schemeClr val="tx1"/>
                </a:solidFill>
              </a:ln>
            </c:spPr>
          </c:dPt>
          <c:dPt>
            <c:idx val="5"/>
            <c:invertIfNegative val="0"/>
            <c:bubble3D val="0"/>
            <c:spPr>
              <a:solidFill>
                <a:srgbClr val="FFCC00"/>
              </a:solidFill>
              <a:ln w="3175">
                <a:solidFill>
                  <a:schemeClr val="tx1"/>
                </a:solidFill>
              </a:ln>
            </c:spPr>
          </c:dPt>
          <c:dPt>
            <c:idx val="7"/>
            <c:invertIfNegative val="0"/>
            <c:bubble3D val="0"/>
            <c:spPr>
              <a:solidFill>
                <a:srgbClr val="FFCC00"/>
              </a:solidFill>
              <a:ln w="3175">
                <a:solidFill>
                  <a:schemeClr val="tx1"/>
                </a:solidFill>
              </a:ln>
            </c:spPr>
          </c:dPt>
          <c:dPt>
            <c:idx val="9"/>
            <c:invertIfNegative val="0"/>
            <c:bubble3D val="0"/>
            <c:spPr>
              <a:solidFill>
                <a:srgbClr val="FFCC00"/>
              </a:solidFill>
              <a:ln w="3175">
                <a:solidFill>
                  <a:schemeClr val="tx1"/>
                </a:solidFill>
              </a:ln>
            </c:spPr>
          </c:dPt>
          <c:dPt>
            <c:idx val="11"/>
            <c:invertIfNegative val="0"/>
            <c:bubble3D val="0"/>
            <c:spPr>
              <a:solidFill>
                <a:srgbClr val="FFCC00"/>
              </a:solidFill>
              <a:ln w="3175">
                <a:solidFill>
                  <a:schemeClr val="tx1"/>
                </a:solidFill>
              </a:ln>
            </c:spPr>
          </c:dPt>
          <c:dLbls>
            <c:numFmt formatCode="0.0%" sourceLinked="0"/>
            <c:spPr>
              <a:noFill/>
              <a:ln w="19004">
                <a:noFill/>
              </a:ln>
            </c:spPr>
            <c:txPr>
              <a:bodyPr/>
              <a:lstStyle/>
              <a:p>
                <a:pPr>
                  <a:defRPr sz="1396"/>
                </a:pPr>
                <a:endParaRPr lang="en-US"/>
              </a:p>
            </c:txPr>
            <c:showLegendKey val="0"/>
            <c:showVal val="1"/>
            <c:showCatName val="0"/>
            <c:showSerName val="0"/>
            <c:showPercent val="0"/>
            <c:showBubbleSize val="0"/>
            <c:showLeaderLines val="0"/>
          </c:dLbls>
          <c:cat>
            <c:strRef>
              <c:f>Sheet1!$A$2:$A$9</c:f>
              <c:strCache>
                <c:ptCount val="8"/>
                <c:pt idx="0">
                  <c:v>Conducted research or writing on international/global issues</c:v>
                </c:pt>
                <c:pt idx="1">
                  <c:v>comp </c:v>
                </c:pt>
                <c:pt idx="2">
                  <c:v>Conducted research or writing on racial or ethnic minorities</c:v>
                </c:pt>
                <c:pt idx="3">
                  <c:v>comp</c:v>
                </c:pt>
                <c:pt idx="4">
                  <c:v>Conducted research or writing on women or gender issues</c:v>
                </c:pt>
                <c:pt idx="5">
                  <c:v>comp</c:v>
                </c:pt>
                <c:pt idx="6">
                  <c:v>Conducted academic research that spans multiple disciplines</c:v>
                </c:pt>
                <c:pt idx="7">
                  <c:v>Comp</c:v>
                </c:pt>
              </c:strCache>
            </c:strRef>
          </c:cat>
          <c:val>
            <c:numRef>
              <c:f>Sheet1!$B$2:$B$9</c:f>
              <c:numCache>
                <c:formatCode>0.0%</c:formatCode>
                <c:ptCount val="8"/>
                <c:pt idx="0">
                  <c:v>0.371</c:v>
                </c:pt>
                <c:pt idx="1">
                  <c:v>0.312</c:v>
                </c:pt>
                <c:pt idx="2">
                  <c:v>0.27</c:v>
                </c:pt>
                <c:pt idx="3">
                  <c:v>0.23499999999999999</c:v>
                </c:pt>
                <c:pt idx="4">
                  <c:v>0.24299999999999999</c:v>
                </c:pt>
                <c:pt idx="5">
                  <c:v>0.24099999999999999</c:v>
                </c:pt>
                <c:pt idx="6">
                  <c:v>0.65600000000000003</c:v>
                </c:pt>
                <c:pt idx="7">
                  <c:v>0.64600000000000002</c:v>
                </c:pt>
              </c:numCache>
            </c:numRef>
          </c:val>
        </c:ser>
        <c:dLbls>
          <c:showLegendKey val="0"/>
          <c:showVal val="0"/>
          <c:showCatName val="0"/>
          <c:showSerName val="0"/>
          <c:showPercent val="0"/>
          <c:showBubbleSize val="0"/>
        </c:dLbls>
        <c:gapWidth val="70"/>
        <c:overlap val="100"/>
        <c:axId val="43058688"/>
        <c:axId val="115966528"/>
      </c:barChart>
      <c:catAx>
        <c:axId val="43058688"/>
        <c:scaling>
          <c:orientation val="minMax"/>
        </c:scaling>
        <c:delete val="0"/>
        <c:axPos val="b"/>
        <c:majorGridlines/>
        <c:majorTickMark val="none"/>
        <c:minorTickMark val="none"/>
        <c:tickLblPos val="none"/>
        <c:spPr>
          <a:ln w="2382">
            <a:solidFill>
              <a:schemeClr val="tx1"/>
            </a:solidFill>
            <a:prstDash val="solid"/>
          </a:ln>
        </c:spPr>
        <c:crossAx val="115966528"/>
        <c:crosses val="autoZero"/>
        <c:auto val="1"/>
        <c:lblAlgn val="ctr"/>
        <c:lblOffset val="100"/>
        <c:tickLblSkip val="2"/>
        <c:tickMarkSkip val="2"/>
        <c:noMultiLvlLbl val="0"/>
      </c:catAx>
      <c:valAx>
        <c:axId val="115966528"/>
        <c:scaling>
          <c:orientation val="minMax"/>
          <c:max val="1"/>
          <c:min val="0"/>
        </c:scaling>
        <c:delete val="0"/>
        <c:axPos val="l"/>
        <c:numFmt formatCode="0%" sourceLinked="0"/>
        <c:majorTickMark val="none"/>
        <c:minorTickMark val="none"/>
        <c:tickLblPos val="nextTo"/>
        <c:spPr>
          <a:ln w="2382">
            <a:solidFill>
              <a:schemeClr val="tx1"/>
            </a:solidFill>
            <a:prstDash val="solid"/>
          </a:ln>
        </c:spPr>
        <c:txPr>
          <a:bodyPr rot="0" vert="horz"/>
          <a:lstStyle/>
          <a:p>
            <a:pPr>
              <a:defRPr sz="1396"/>
            </a:pPr>
            <a:endParaRPr lang="en-US"/>
          </a:p>
        </c:txPr>
        <c:crossAx val="43058688"/>
        <c:crosses val="autoZero"/>
        <c:crossBetween val="between"/>
        <c:majorUnit val="0.1"/>
      </c:valAx>
      <c:spPr>
        <a:noFill/>
        <a:ln w="25400">
          <a:noFill/>
        </a:ln>
      </c:spPr>
    </c:plotArea>
    <c:plotVisOnly val="1"/>
    <c:dispBlanksAs val="gap"/>
    <c:showDLblsOverMax val="0"/>
  </c:chart>
  <c:spPr>
    <a:noFill/>
    <a:ln>
      <a:noFill/>
    </a:ln>
  </c:spPr>
  <c:txPr>
    <a:bodyPr/>
    <a:lstStyle/>
    <a:p>
      <a:pPr>
        <a:defRPr sz="119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209E-2"/>
          <c:y val="2.8790786948176595E-2"/>
          <c:w val="0.94561598224195298"/>
          <c:h val="0.9328214971209301"/>
        </c:manualLayout>
      </c:layout>
      <c:barChart>
        <c:barDir val="col"/>
        <c:grouping val="stacked"/>
        <c:varyColors val="0"/>
        <c:ser>
          <c:idx val="0"/>
          <c:order val="0"/>
          <c:spPr>
            <a:solidFill>
              <a:schemeClr val="accent1"/>
            </a:solidFill>
            <a:ln w="3175">
              <a:solidFill>
                <a:schemeClr val="tx1"/>
              </a:solidFill>
            </a:ln>
          </c:spPr>
          <c:invertIfNegative val="0"/>
          <c:dPt>
            <c:idx val="1"/>
            <c:invertIfNegative val="0"/>
            <c:bubble3D val="0"/>
            <c:spPr>
              <a:solidFill>
                <a:srgbClr val="FFCC00"/>
              </a:solidFill>
              <a:ln w="3175">
                <a:solidFill>
                  <a:schemeClr val="tx1"/>
                </a:solidFill>
              </a:ln>
            </c:spPr>
          </c:dPt>
          <c:dPt>
            <c:idx val="3"/>
            <c:invertIfNegative val="0"/>
            <c:bubble3D val="0"/>
            <c:spPr>
              <a:solidFill>
                <a:srgbClr val="FFCC00"/>
              </a:solidFill>
              <a:ln w="3175">
                <a:solidFill>
                  <a:schemeClr val="tx1"/>
                </a:solidFill>
              </a:ln>
            </c:spPr>
          </c:dPt>
          <c:dPt>
            <c:idx val="5"/>
            <c:invertIfNegative val="0"/>
            <c:bubble3D val="0"/>
            <c:spPr>
              <a:solidFill>
                <a:srgbClr val="FFCC00"/>
              </a:solidFill>
              <a:ln w="3175">
                <a:solidFill>
                  <a:schemeClr val="tx1"/>
                </a:solidFill>
              </a:ln>
            </c:spPr>
          </c:dPt>
          <c:dPt>
            <c:idx val="7"/>
            <c:invertIfNegative val="0"/>
            <c:bubble3D val="0"/>
            <c:spPr>
              <a:solidFill>
                <a:srgbClr val="FFCC00"/>
              </a:solidFill>
              <a:ln w="3175">
                <a:solidFill>
                  <a:schemeClr val="tx1"/>
                </a:solidFill>
              </a:ln>
            </c:spPr>
          </c:dPt>
          <c:dPt>
            <c:idx val="9"/>
            <c:invertIfNegative val="0"/>
            <c:bubble3D val="0"/>
            <c:spPr>
              <a:solidFill>
                <a:srgbClr val="FFCC00"/>
              </a:solidFill>
              <a:ln w="3175">
                <a:solidFill>
                  <a:schemeClr val="tx1"/>
                </a:solidFill>
              </a:ln>
            </c:spPr>
          </c:dPt>
          <c:dPt>
            <c:idx val="11"/>
            <c:invertIfNegative val="0"/>
            <c:bubble3D val="0"/>
            <c:spPr>
              <a:solidFill>
                <a:srgbClr val="FFCC00"/>
              </a:solidFill>
              <a:ln w="3175">
                <a:solidFill>
                  <a:schemeClr val="tx1"/>
                </a:solidFill>
              </a:ln>
            </c:spPr>
          </c:dPt>
          <c:dLbls>
            <c:numFmt formatCode="0.0%" sourceLinked="0"/>
            <c:spPr>
              <a:noFill/>
              <a:ln w="19004">
                <a:noFill/>
              </a:ln>
            </c:spPr>
            <c:txPr>
              <a:bodyPr/>
              <a:lstStyle/>
              <a:p>
                <a:pPr>
                  <a:defRPr sz="1396"/>
                </a:pPr>
                <a:endParaRPr lang="en-US"/>
              </a:p>
            </c:txPr>
            <c:showLegendKey val="0"/>
            <c:showVal val="1"/>
            <c:showCatName val="0"/>
            <c:showSerName val="0"/>
            <c:showPercent val="0"/>
            <c:showBubbleSize val="0"/>
            <c:showLeaderLines val="0"/>
          </c:dLbls>
          <c:cat>
            <c:strRef>
              <c:f>Sheet1!$A$2:$A$7</c:f>
              <c:strCache>
                <c:ptCount val="6"/>
                <c:pt idx="0">
                  <c:v>Supervised an undergraduate thesis</c:v>
                </c:pt>
                <c:pt idx="1">
                  <c:v>comp </c:v>
                </c:pt>
                <c:pt idx="2">
                  <c:v>Engaged undergraduates on your research project</c:v>
                </c:pt>
                <c:pt idx="3">
                  <c:v>comp</c:v>
                </c:pt>
                <c:pt idx="4">
                  <c:v>Worked with undergraduates on a research project</c:v>
                </c:pt>
                <c:pt idx="5">
                  <c:v>comp</c:v>
                </c:pt>
              </c:strCache>
            </c:strRef>
          </c:cat>
          <c:val>
            <c:numRef>
              <c:f>Sheet1!$B$2:$B$7</c:f>
              <c:numCache>
                <c:formatCode>0.0%</c:formatCode>
                <c:ptCount val="6"/>
                <c:pt idx="0">
                  <c:v>0.36299999999999999</c:v>
                </c:pt>
                <c:pt idx="1">
                  <c:v>0.371</c:v>
                </c:pt>
                <c:pt idx="2">
                  <c:v>0.496</c:v>
                </c:pt>
                <c:pt idx="3">
                  <c:v>0.49399999999999999</c:v>
                </c:pt>
                <c:pt idx="4">
                  <c:v>0.60299999999999998</c:v>
                </c:pt>
                <c:pt idx="5">
                  <c:v>0.66200000000000003</c:v>
                </c:pt>
              </c:numCache>
            </c:numRef>
          </c:val>
        </c:ser>
        <c:dLbls>
          <c:showLegendKey val="0"/>
          <c:showVal val="0"/>
          <c:showCatName val="0"/>
          <c:showSerName val="0"/>
          <c:showPercent val="0"/>
          <c:showBubbleSize val="0"/>
        </c:dLbls>
        <c:gapWidth val="70"/>
        <c:overlap val="100"/>
        <c:axId val="43160064"/>
        <c:axId val="115969984"/>
      </c:barChart>
      <c:catAx>
        <c:axId val="43160064"/>
        <c:scaling>
          <c:orientation val="minMax"/>
        </c:scaling>
        <c:delete val="0"/>
        <c:axPos val="b"/>
        <c:majorGridlines/>
        <c:majorTickMark val="none"/>
        <c:minorTickMark val="none"/>
        <c:tickLblPos val="none"/>
        <c:spPr>
          <a:ln w="2382">
            <a:solidFill>
              <a:schemeClr val="tx1"/>
            </a:solidFill>
            <a:prstDash val="solid"/>
          </a:ln>
        </c:spPr>
        <c:crossAx val="115969984"/>
        <c:crosses val="autoZero"/>
        <c:auto val="1"/>
        <c:lblAlgn val="ctr"/>
        <c:lblOffset val="100"/>
        <c:tickLblSkip val="2"/>
        <c:tickMarkSkip val="2"/>
        <c:noMultiLvlLbl val="0"/>
      </c:catAx>
      <c:valAx>
        <c:axId val="115969984"/>
        <c:scaling>
          <c:orientation val="minMax"/>
          <c:max val="1"/>
          <c:min val="0"/>
        </c:scaling>
        <c:delete val="0"/>
        <c:axPos val="l"/>
        <c:numFmt formatCode="0%" sourceLinked="0"/>
        <c:majorTickMark val="none"/>
        <c:minorTickMark val="none"/>
        <c:tickLblPos val="nextTo"/>
        <c:spPr>
          <a:ln w="2382">
            <a:solidFill>
              <a:schemeClr val="tx1"/>
            </a:solidFill>
            <a:prstDash val="solid"/>
          </a:ln>
        </c:spPr>
        <c:txPr>
          <a:bodyPr rot="0" vert="horz"/>
          <a:lstStyle/>
          <a:p>
            <a:pPr>
              <a:defRPr sz="1396"/>
            </a:pPr>
            <a:endParaRPr lang="en-US"/>
          </a:p>
        </c:txPr>
        <c:crossAx val="43160064"/>
        <c:crosses val="autoZero"/>
        <c:crossBetween val="between"/>
        <c:majorUnit val="0.1"/>
      </c:valAx>
      <c:spPr>
        <a:noFill/>
        <a:ln w="25400">
          <a:noFill/>
        </a:ln>
      </c:spPr>
    </c:plotArea>
    <c:plotVisOnly val="1"/>
    <c:dispBlanksAs val="gap"/>
    <c:showDLblsOverMax val="0"/>
  </c:chart>
  <c:spPr>
    <a:noFill/>
    <a:ln>
      <a:noFill/>
    </a:ln>
  </c:spPr>
  <c:txPr>
    <a:bodyPr/>
    <a:lstStyle/>
    <a:p>
      <a:pPr>
        <a:defRPr sz="119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904"/>
          <c:y val="0.11189024982988199"/>
          <c:w val="0.71200417255535409"/>
          <c:h val="0.77732818119958014"/>
        </c:manualLayout>
      </c:layout>
      <c:barChart>
        <c:barDir val="col"/>
        <c:grouping val="clustered"/>
        <c:varyColors val="0"/>
        <c:ser>
          <c:idx val="2"/>
          <c:order val="0"/>
          <c:tx>
            <c:strRef>
              <c:f>Sheet1!$B$1</c:f>
              <c:strCache>
                <c:ptCount val="1"/>
                <c:pt idx="0">
                  <c:v>Institution</c:v>
                </c:pt>
              </c:strCache>
            </c:strRef>
          </c:tx>
          <c:spPr>
            <a:solidFill>
              <a:schemeClr val="hlink"/>
            </a:solidFill>
            <a:ln w="3169">
              <a:solidFill>
                <a:schemeClr val="tx1"/>
              </a:solidFill>
            </a:ln>
          </c:spPr>
          <c:invertIfNegative val="0"/>
          <c:dLbls>
            <c:numFmt formatCode="#,##0.0" sourceLinked="0"/>
            <c:spPr>
              <a:noFill/>
              <a:ln w="27694">
                <a:noFill/>
              </a:ln>
            </c:spPr>
            <c:showLegendKey val="0"/>
            <c:showVal val="1"/>
            <c:showCatName val="0"/>
            <c:showSerName val="0"/>
            <c:showPercent val="0"/>
            <c:showBubbleSize val="0"/>
            <c:showLeaderLines val="0"/>
          </c:dLbls>
          <c:cat>
            <c:strRef>
              <c:f>Sheet1!$A$2:$A$4</c:f>
              <c:strCache>
                <c:ptCount val="3"/>
                <c:pt idx="0">
                  <c:v>All Faculty</c:v>
                </c:pt>
                <c:pt idx="1">
                  <c:v>Men</c:v>
                </c:pt>
                <c:pt idx="2">
                  <c:v>Women</c:v>
                </c:pt>
              </c:strCache>
            </c:strRef>
          </c:cat>
          <c:val>
            <c:numRef>
              <c:f>Sheet1!$B$2:$B$4</c:f>
              <c:numCache>
                <c:formatCode>0.00</c:formatCode>
                <c:ptCount val="3"/>
                <c:pt idx="0">
                  <c:v>48.2</c:v>
                </c:pt>
                <c:pt idx="1">
                  <c:v>48.51</c:v>
                </c:pt>
                <c:pt idx="2">
                  <c:v>47.85</c:v>
                </c:pt>
              </c:numCache>
            </c:numRef>
          </c:val>
        </c:ser>
        <c:ser>
          <c:idx val="0"/>
          <c:order val="1"/>
          <c:tx>
            <c:strRef>
              <c:f>Sheet1!$C$1</c:f>
              <c:strCache>
                <c:ptCount val="1"/>
                <c:pt idx="0">
                  <c:v>Comparison</c:v>
                </c:pt>
              </c:strCache>
            </c:strRef>
          </c:tx>
          <c:spPr>
            <a:solidFill>
              <a:srgbClr val="FFCC00"/>
            </a:solidFill>
            <a:ln w="3169">
              <a:solidFill>
                <a:schemeClr val="tx1"/>
              </a:solidFill>
            </a:ln>
          </c:spPr>
          <c:invertIfNegative val="0"/>
          <c:dLbls>
            <c:numFmt formatCode="#,##0.0" sourceLinked="0"/>
            <c:spPr>
              <a:noFill/>
              <a:ln w="27694">
                <a:noFill/>
              </a:ln>
            </c:spPr>
            <c:showLegendKey val="0"/>
            <c:showVal val="1"/>
            <c:showCatName val="0"/>
            <c:showSerName val="0"/>
            <c:showPercent val="0"/>
            <c:showBubbleSize val="0"/>
            <c:showLeaderLines val="0"/>
          </c:dLbls>
          <c:cat>
            <c:strRef>
              <c:f>Sheet1!$A$2:$A$4</c:f>
              <c:strCache>
                <c:ptCount val="3"/>
                <c:pt idx="0">
                  <c:v>All Faculty</c:v>
                </c:pt>
                <c:pt idx="1">
                  <c:v>Men</c:v>
                </c:pt>
                <c:pt idx="2">
                  <c:v>Women</c:v>
                </c:pt>
              </c:strCache>
            </c:strRef>
          </c:cat>
          <c:val>
            <c:numRef>
              <c:f>Sheet1!$C$2:$C$4</c:f>
              <c:numCache>
                <c:formatCode>0.00</c:formatCode>
                <c:ptCount val="3"/>
                <c:pt idx="0">
                  <c:v>49.42</c:v>
                </c:pt>
                <c:pt idx="1">
                  <c:v>49.48</c:v>
                </c:pt>
                <c:pt idx="2">
                  <c:v>49.36</c:v>
                </c:pt>
              </c:numCache>
            </c:numRef>
          </c:val>
        </c:ser>
        <c:dLbls>
          <c:showLegendKey val="0"/>
          <c:showVal val="0"/>
          <c:showCatName val="0"/>
          <c:showSerName val="0"/>
          <c:showPercent val="0"/>
          <c:showBubbleSize val="0"/>
        </c:dLbls>
        <c:gapWidth val="50"/>
        <c:axId val="43243008"/>
        <c:axId val="115973440"/>
      </c:barChart>
      <c:catAx>
        <c:axId val="43243008"/>
        <c:scaling>
          <c:orientation val="minMax"/>
        </c:scaling>
        <c:delete val="0"/>
        <c:axPos val="b"/>
        <c:numFmt formatCode="General" sourceLinked="1"/>
        <c:majorTickMark val="none"/>
        <c:minorTickMark val="none"/>
        <c:tickLblPos val="nextTo"/>
        <c:spPr>
          <a:ln w="3463">
            <a:solidFill>
              <a:schemeClr val="tx1"/>
            </a:solidFill>
            <a:prstDash val="solid"/>
          </a:ln>
        </c:spPr>
        <c:txPr>
          <a:bodyPr rot="0" vert="horz"/>
          <a:lstStyle/>
          <a:p>
            <a:pPr rtl="0">
              <a:defRPr/>
            </a:pPr>
            <a:endParaRPr lang="en-US"/>
          </a:p>
        </c:txPr>
        <c:crossAx val="115973440"/>
        <c:crosses val="autoZero"/>
        <c:auto val="1"/>
        <c:lblAlgn val="ctr"/>
        <c:lblOffset val="100"/>
        <c:tickLblSkip val="1"/>
        <c:tickMarkSkip val="1"/>
        <c:noMultiLvlLbl val="0"/>
      </c:catAx>
      <c:valAx>
        <c:axId val="115973440"/>
        <c:scaling>
          <c:orientation val="minMax"/>
          <c:max val="60"/>
          <c:min val="40"/>
        </c:scaling>
        <c:delete val="0"/>
        <c:axPos val="l"/>
        <c:numFmt formatCode="#,##0" sourceLinked="0"/>
        <c:majorTickMark val="none"/>
        <c:minorTickMark val="none"/>
        <c:tickLblPos val="nextTo"/>
        <c:spPr>
          <a:ln w="3463">
            <a:solidFill>
              <a:schemeClr val="tx1"/>
            </a:solidFill>
            <a:prstDash val="solid"/>
          </a:ln>
        </c:spPr>
        <c:txPr>
          <a:bodyPr rot="0" vert="horz"/>
          <a:lstStyle/>
          <a:p>
            <a:pPr>
              <a:defRPr/>
            </a:pPr>
            <a:endParaRPr lang="en-US"/>
          </a:p>
        </c:txPr>
        <c:crossAx val="43243008"/>
        <c:crosses val="autoZero"/>
        <c:crossBetween val="between"/>
        <c:majorUnit val="2"/>
        <c:minorUnit val="4.0000000000000008E-2"/>
      </c:valAx>
      <c:spPr>
        <a:noFill/>
        <a:ln w="25386">
          <a:noFill/>
        </a:ln>
      </c:spPr>
    </c:plotArea>
    <c:plotVisOnly val="1"/>
    <c:dispBlanksAs val="gap"/>
    <c:showDLblsOverMax val="0"/>
  </c:chart>
  <c:spPr>
    <a:noFill/>
    <a:ln>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904"/>
          <c:y val="0.11189024982988199"/>
          <c:w val="0.71200417255535409"/>
          <c:h val="0.77732818119958014"/>
        </c:manualLayout>
      </c:layout>
      <c:barChart>
        <c:barDir val="col"/>
        <c:grouping val="clustered"/>
        <c:varyColors val="0"/>
        <c:ser>
          <c:idx val="2"/>
          <c:order val="0"/>
          <c:tx>
            <c:strRef>
              <c:f>Sheet1!$B$1</c:f>
              <c:strCache>
                <c:ptCount val="1"/>
                <c:pt idx="0">
                  <c:v>Institution</c:v>
                </c:pt>
              </c:strCache>
            </c:strRef>
          </c:tx>
          <c:spPr>
            <a:solidFill>
              <a:schemeClr val="hlink"/>
            </a:solidFill>
            <a:ln w="3169">
              <a:solidFill>
                <a:schemeClr val="tx1"/>
              </a:solidFill>
            </a:ln>
          </c:spPr>
          <c:invertIfNegative val="0"/>
          <c:dLbls>
            <c:numFmt formatCode="#,##0.0" sourceLinked="0"/>
            <c:spPr>
              <a:noFill/>
              <a:ln w="27694">
                <a:noFill/>
              </a:ln>
            </c:spPr>
            <c:showLegendKey val="0"/>
            <c:showVal val="1"/>
            <c:showCatName val="0"/>
            <c:showSerName val="0"/>
            <c:showPercent val="0"/>
            <c:showBubbleSize val="0"/>
            <c:showLeaderLines val="0"/>
          </c:dLbls>
          <c:cat>
            <c:strRef>
              <c:f>Sheet1!$A$2:$A$4</c:f>
              <c:strCache>
                <c:ptCount val="3"/>
                <c:pt idx="0">
                  <c:v>All Faculty</c:v>
                </c:pt>
                <c:pt idx="1">
                  <c:v>Men</c:v>
                </c:pt>
                <c:pt idx="2">
                  <c:v>Women</c:v>
                </c:pt>
              </c:strCache>
            </c:strRef>
          </c:cat>
          <c:val>
            <c:numRef>
              <c:f>Sheet1!$B$2:$B$4</c:f>
              <c:numCache>
                <c:formatCode>0.00</c:formatCode>
                <c:ptCount val="3"/>
                <c:pt idx="0">
                  <c:v>52.15</c:v>
                </c:pt>
                <c:pt idx="1">
                  <c:v>52.08</c:v>
                </c:pt>
                <c:pt idx="2">
                  <c:v>52.23</c:v>
                </c:pt>
              </c:numCache>
            </c:numRef>
          </c:val>
        </c:ser>
        <c:ser>
          <c:idx val="0"/>
          <c:order val="1"/>
          <c:tx>
            <c:strRef>
              <c:f>Sheet1!$C$1</c:f>
              <c:strCache>
                <c:ptCount val="1"/>
                <c:pt idx="0">
                  <c:v>Comparison</c:v>
                </c:pt>
              </c:strCache>
            </c:strRef>
          </c:tx>
          <c:spPr>
            <a:solidFill>
              <a:srgbClr val="FFCC00"/>
            </a:solidFill>
            <a:ln w="3169">
              <a:solidFill>
                <a:schemeClr val="tx1"/>
              </a:solidFill>
            </a:ln>
          </c:spPr>
          <c:invertIfNegative val="0"/>
          <c:dLbls>
            <c:numFmt formatCode="#,##0.0" sourceLinked="0"/>
            <c:spPr>
              <a:noFill/>
              <a:ln w="27694">
                <a:noFill/>
              </a:ln>
            </c:spPr>
            <c:showLegendKey val="0"/>
            <c:showVal val="1"/>
            <c:showCatName val="0"/>
            <c:showSerName val="0"/>
            <c:showPercent val="0"/>
            <c:showBubbleSize val="0"/>
            <c:showLeaderLines val="0"/>
          </c:dLbls>
          <c:cat>
            <c:strRef>
              <c:f>Sheet1!$A$2:$A$4</c:f>
              <c:strCache>
                <c:ptCount val="3"/>
                <c:pt idx="0">
                  <c:v>All Faculty</c:v>
                </c:pt>
                <c:pt idx="1">
                  <c:v>Men</c:v>
                </c:pt>
                <c:pt idx="2">
                  <c:v>Women</c:v>
                </c:pt>
              </c:strCache>
            </c:strRef>
          </c:cat>
          <c:val>
            <c:numRef>
              <c:f>Sheet1!$C$2:$C$4</c:f>
              <c:numCache>
                <c:formatCode>0.00</c:formatCode>
                <c:ptCount val="3"/>
                <c:pt idx="0">
                  <c:v>50.35</c:v>
                </c:pt>
                <c:pt idx="1">
                  <c:v>50.85</c:v>
                </c:pt>
                <c:pt idx="2">
                  <c:v>49.77</c:v>
                </c:pt>
              </c:numCache>
            </c:numRef>
          </c:val>
        </c:ser>
        <c:dLbls>
          <c:showLegendKey val="0"/>
          <c:showVal val="0"/>
          <c:showCatName val="0"/>
          <c:showSerName val="0"/>
          <c:showPercent val="0"/>
          <c:showBubbleSize val="0"/>
        </c:dLbls>
        <c:gapWidth val="50"/>
        <c:axId val="43298304"/>
        <c:axId val="70207168"/>
      </c:barChart>
      <c:catAx>
        <c:axId val="43298304"/>
        <c:scaling>
          <c:orientation val="minMax"/>
        </c:scaling>
        <c:delete val="0"/>
        <c:axPos val="b"/>
        <c:numFmt formatCode="General" sourceLinked="1"/>
        <c:majorTickMark val="none"/>
        <c:minorTickMark val="none"/>
        <c:tickLblPos val="nextTo"/>
        <c:spPr>
          <a:ln w="3463">
            <a:solidFill>
              <a:schemeClr val="tx1"/>
            </a:solidFill>
            <a:prstDash val="solid"/>
          </a:ln>
        </c:spPr>
        <c:txPr>
          <a:bodyPr rot="0" vert="horz"/>
          <a:lstStyle/>
          <a:p>
            <a:pPr rtl="0">
              <a:defRPr/>
            </a:pPr>
            <a:endParaRPr lang="en-US"/>
          </a:p>
        </c:txPr>
        <c:crossAx val="70207168"/>
        <c:crosses val="autoZero"/>
        <c:auto val="1"/>
        <c:lblAlgn val="ctr"/>
        <c:lblOffset val="100"/>
        <c:tickLblSkip val="1"/>
        <c:tickMarkSkip val="1"/>
        <c:noMultiLvlLbl val="0"/>
      </c:catAx>
      <c:valAx>
        <c:axId val="70207168"/>
        <c:scaling>
          <c:orientation val="minMax"/>
          <c:max val="60"/>
          <c:min val="40"/>
        </c:scaling>
        <c:delete val="0"/>
        <c:axPos val="l"/>
        <c:numFmt formatCode="#,##0" sourceLinked="0"/>
        <c:majorTickMark val="none"/>
        <c:minorTickMark val="none"/>
        <c:tickLblPos val="nextTo"/>
        <c:spPr>
          <a:ln w="3463">
            <a:solidFill>
              <a:schemeClr val="tx1"/>
            </a:solidFill>
            <a:prstDash val="solid"/>
          </a:ln>
        </c:spPr>
        <c:txPr>
          <a:bodyPr rot="0" vert="horz"/>
          <a:lstStyle/>
          <a:p>
            <a:pPr>
              <a:defRPr/>
            </a:pPr>
            <a:endParaRPr lang="en-US"/>
          </a:p>
        </c:txPr>
        <c:crossAx val="43298304"/>
        <c:crosses val="autoZero"/>
        <c:crossBetween val="between"/>
        <c:majorUnit val="2"/>
        <c:minorUnit val="4.0000000000000008E-2"/>
      </c:valAx>
      <c:spPr>
        <a:noFill/>
        <a:ln w="25386">
          <a:noFill/>
        </a:ln>
      </c:spPr>
    </c:plotArea>
    <c:plotVisOnly val="1"/>
    <c:dispBlanksAs val="gap"/>
    <c:showDLblsOverMax val="0"/>
  </c:chart>
  <c:spPr>
    <a:noFill/>
    <a:ln>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Satisfied</c:v>
                </c:pt>
              </c:strCache>
            </c:strRef>
          </c:tx>
          <c:spPr>
            <a:solidFill>
              <a:srgbClr val="FFCC29"/>
            </a:solidFill>
            <a:ln w="3155">
              <a:solidFill>
                <a:schemeClr val="tx1"/>
              </a:solidFill>
            </a:ln>
          </c:spPr>
          <c:invertIfNegative val="0"/>
          <c:dPt>
            <c:idx val="0"/>
            <c:invertIfNegative val="0"/>
            <c:bubble3D val="0"/>
            <c:spPr>
              <a:solidFill>
                <a:schemeClr val="accent5"/>
              </a:solidFill>
              <a:ln w="3155">
                <a:solidFill>
                  <a:schemeClr val="tx1"/>
                </a:solidFill>
              </a:ln>
            </c:spPr>
          </c:dPt>
          <c:dPt>
            <c:idx val="2"/>
            <c:invertIfNegative val="0"/>
            <c:bubble3D val="0"/>
            <c:spPr>
              <a:solidFill>
                <a:schemeClr val="accent5"/>
              </a:solidFill>
              <a:ln w="3155">
                <a:solidFill>
                  <a:schemeClr val="tx1"/>
                </a:solidFill>
              </a:ln>
            </c:spPr>
          </c:dPt>
          <c:dPt>
            <c:idx val="4"/>
            <c:invertIfNegative val="0"/>
            <c:bubble3D val="0"/>
            <c:spPr>
              <a:solidFill>
                <a:schemeClr val="accent5"/>
              </a:solidFill>
              <a:ln w="3155">
                <a:solidFill>
                  <a:schemeClr val="tx1"/>
                </a:solidFill>
              </a:ln>
            </c:spPr>
          </c:dPt>
          <c:dPt>
            <c:idx val="6"/>
            <c:invertIfNegative val="0"/>
            <c:bubble3D val="0"/>
            <c:spPr>
              <a:solidFill>
                <a:schemeClr val="accent1"/>
              </a:solidFill>
              <a:ln w="3155">
                <a:solidFill>
                  <a:schemeClr val="tx1"/>
                </a:solidFill>
              </a:ln>
            </c:spPr>
          </c:dPt>
          <c:dLbls>
            <c:numFmt formatCode="0.0%" sourceLinked="0"/>
            <c:spPr>
              <a:noFill/>
              <a:ln w="18873">
                <a:noFill/>
              </a:ln>
            </c:spPr>
            <c:txPr>
              <a:bodyPr/>
              <a:lstStyle/>
              <a:p>
                <a:pPr>
                  <a:defRPr sz="1387"/>
                </a:pPr>
                <a:endParaRPr lang="en-US"/>
              </a:p>
            </c:txPr>
            <c:showLegendKey val="0"/>
            <c:showVal val="1"/>
            <c:showCatName val="0"/>
            <c:showSerName val="0"/>
            <c:showPercent val="0"/>
            <c:showBubbleSize val="0"/>
            <c:showLeaderLines val="0"/>
          </c:dLbls>
          <c:cat>
            <c:strRef>
              <c:f>Sheet1!$A$2:$A$7</c:f>
              <c:strCache>
                <c:ptCount val="6"/>
                <c:pt idx="0">
                  <c:v>Relative equity of salary and job benefits</c:v>
                </c:pt>
                <c:pt idx="1">
                  <c:v>comp</c:v>
                </c:pt>
                <c:pt idx="2">
                  <c:v>Flexibility in relation to family matters or emergencies</c:v>
                </c:pt>
                <c:pt idx="3">
                  <c:v>comp</c:v>
                </c:pt>
                <c:pt idx="4">
                  <c:v>Overall job satisfaction</c:v>
                </c:pt>
                <c:pt idx="5">
                  <c:v>comp</c:v>
                </c:pt>
              </c:strCache>
            </c:strRef>
          </c:cat>
          <c:val>
            <c:numRef>
              <c:f>Sheet1!$B$2:$B$7</c:f>
              <c:numCache>
                <c:formatCode>0.0%</c:formatCode>
                <c:ptCount val="6"/>
                <c:pt idx="0">
                  <c:v>0.41399999999999998</c:v>
                </c:pt>
                <c:pt idx="1">
                  <c:v>0.35699999999999998</c:v>
                </c:pt>
                <c:pt idx="2">
                  <c:v>0.47</c:v>
                </c:pt>
                <c:pt idx="3">
                  <c:v>0.47899999999999998</c:v>
                </c:pt>
                <c:pt idx="4">
                  <c:v>0.56899999999999995</c:v>
                </c:pt>
                <c:pt idx="5">
                  <c:v>0.52100000000000002</c:v>
                </c:pt>
              </c:numCache>
            </c:numRef>
          </c:val>
        </c:ser>
        <c:ser>
          <c:idx val="0"/>
          <c:order val="1"/>
          <c:tx>
            <c:strRef>
              <c:f>Sheet1!$C$1</c:f>
              <c:strCache>
                <c:ptCount val="1"/>
                <c:pt idx="0">
                  <c:v>Very Satisfied</c:v>
                </c:pt>
              </c:strCache>
            </c:strRef>
          </c:tx>
          <c:spPr>
            <a:solidFill>
              <a:schemeClr val="accent1"/>
            </a:solidFill>
            <a:ln w="3155">
              <a:solidFill>
                <a:schemeClr val="tx1"/>
              </a:solidFill>
            </a:ln>
          </c:spPr>
          <c:invertIfNegative val="0"/>
          <c:dPt>
            <c:idx val="0"/>
            <c:invertIfNegative val="0"/>
            <c:bubble3D val="0"/>
            <c:spPr>
              <a:solidFill>
                <a:srgbClr val="C5FFFE"/>
              </a:solidFill>
              <a:ln w="3155">
                <a:solidFill>
                  <a:schemeClr val="tx1"/>
                </a:solidFill>
              </a:ln>
            </c:spPr>
          </c:dPt>
          <c:dPt>
            <c:idx val="1"/>
            <c:invertIfNegative val="0"/>
            <c:bubble3D val="0"/>
            <c:spPr>
              <a:solidFill>
                <a:schemeClr val="accent2"/>
              </a:solidFill>
              <a:ln w="3155">
                <a:solidFill>
                  <a:schemeClr val="tx1"/>
                </a:solidFill>
              </a:ln>
            </c:spPr>
          </c:dPt>
          <c:dPt>
            <c:idx val="2"/>
            <c:invertIfNegative val="0"/>
            <c:bubble3D val="0"/>
            <c:spPr>
              <a:solidFill>
                <a:srgbClr val="C5FFFE"/>
              </a:solidFill>
              <a:ln w="3155">
                <a:solidFill>
                  <a:schemeClr val="tx1"/>
                </a:solidFill>
              </a:ln>
            </c:spPr>
          </c:dPt>
          <c:dPt>
            <c:idx val="3"/>
            <c:invertIfNegative val="0"/>
            <c:bubble3D val="0"/>
            <c:spPr>
              <a:solidFill>
                <a:schemeClr val="accent2"/>
              </a:solidFill>
              <a:ln w="3155">
                <a:solidFill>
                  <a:schemeClr val="tx1"/>
                </a:solidFill>
              </a:ln>
            </c:spPr>
          </c:dPt>
          <c:dPt>
            <c:idx val="4"/>
            <c:invertIfNegative val="0"/>
            <c:bubble3D val="0"/>
            <c:spPr>
              <a:solidFill>
                <a:srgbClr val="C5FFFE"/>
              </a:solidFill>
              <a:ln w="3155">
                <a:solidFill>
                  <a:schemeClr val="tx1"/>
                </a:solidFill>
              </a:ln>
            </c:spPr>
          </c:dPt>
          <c:dPt>
            <c:idx val="5"/>
            <c:invertIfNegative val="0"/>
            <c:bubble3D val="0"/>
            <c:spPr>
              <a:solidFill>
                <a:schemeClr val="accent2"/>
              </a:solidFill>
              <a:ln w="3155">
                <a:solidFill>
                  <a:schemeClr val="tx1"/>
                </a:solidFill>
              </a:ln>
            </c:spPr>
          </c:dPt>
          <c:dPt>
            <c:idx val="6"/>
            <c:invertIfNegative val="0"/>
            <c:bubble3D val="0"/>
            <c:spPr>
              <a:solidFill>
                <a:srgbClr val="C5FFFE"/>
              </a:solidFill>
              <a:ln w="3155">
                <a:solidFill>
                  <a:schemeClr val="tx1"/>
                </a:solidFill>
              </a:ln>
            </c:spPr>
          </c:dPt>
          <c:dPt>
            <c:idx val="7"/>
            <c:invertIfNegative val="0"/>
            <c:bubble3D val="0"/>
            <c:spPr>
              <a:solidFill>
                <a:schemeClr val="accent2"/>
              </a:solidFill>
              <a:ln w="3155">
                <a:solidFill>
                  <a:schemeClr val="tx1"/>
                </a:solidFill>
              </a:ln>
            </c:spPr>
          </c:dPt>
          <c:dPt>
            <c:idx val="9"/>
            <c:invertIfNegative val="0"/>
            <c:bubble3D val="0"/>
            <c:spPr>
              <a:solidFill>
                <a:srgbClr val="FFCC00"/>
              </a:solidFill>
              <a:ln w="3155">
                <a:solidFill>
                  <a:schemeClr val="tx1"/>
                </a:solidFill>
              </a:ln>
            </c:spPr>
          </c:dPt>
          <c:dPt>
            <c:idx val="11"/>
            <c:invertIfNegative val="0"/>
            <c:bubble3D val="0"/>
            <c:spPr>
              <a:solidFill>
                <a:srgbClr val="FFCC00"/>
              </a:solidFill>
              <a:ln w="3155">
                <a:solidFill>
                  <a:schemeClr val="tx1"/>
                </a:solidFill>
              </a:ln>
            </c:spPr>
          </c:dPt>
          <c:dLbls>
            <c:numFmt formatCode="0.0%" sourceLinked="0"/>
            <c:spPr>
              <a:noFill/>
              <a:ln w="18873">
                <a:noFill/>
              </a:ln>
            </c:spPr>
            <c:txPr>
              <a:bodyPr/>
              <a:lstStyle/>
              <a:p>
                <a:pPr>
                  <a:defRPr sz="1387"/>
                </a:pPr>
                <a:endParaRPr lang="en-US"/>
              </a:p>
            </c:txPr>
            <c:showLegendKey val="0"/>
            <c:showVal val="1"/>
            <c:showCatName val="0"/>
            <c:showSerName val="0"/>
            <c:showPercent val="0"/>
            <c:showBubbleSize val="0"/>
            <c:showLeaderLines val="0"/>
          </c:dLbls>
          <c:cat>
            <c:strRef>
              <c:f>Sheet1!$A$2:$A$7</c:f>
              <c:strCache>
                <c:ptCount val="6"/>
                <c:pt idx="0">
                  <c:v>Relative equity of salary and job benefits</c:v>
                </c:pt>
                <c:pt idx="1">
                  <c:v>comp</c:v>
                </c:pt>
                <c:pt idx="2">
                  <c:v>Flexibility in relation to family matters or emergencies</c:v>
                </c:pt>
                <c:pt idx="3">
                  <c:v>comp</c:v>
                </c:pt>
                <c:pt idx="4">
                  <c:v>Overall job satisfaction</c:v>
                </c:pt>
                <c:pt idx="5">
                  <c:v>comp</c:v>
                </c:pt>
              </c:strCache>
            </c:strRef>
          </c:cat>
          <c:val>
            <c:numRef>
              <c:f>Sheet1!$C$2:$C$7</c:f>
              <c:numCache>
                <c:formatCode>0.0%</c:formatCode>
                <c:ptCount val="6"/>
                <c:pt idx="0">
                  <c:v>0.13300000000000001</c:v>
                </c:pt>
                <c:pt idx="1">
                  <c:v>8.6999999999999994E-2</c:v>
                </c:pt>
                <c:pt idx="2">
                  <c:v>0.35499999999999998</c:v>
                </c:pt>
                <c:pt idx="3">
                  <c:v>0.38500000000000001</c:v>
                </c:pt>
                <c:pt idx="4">
                  <c:v>0.218</c:v>
                </c:pt>
                <c:pt idx="5">
                  <c:v>0.218</c:v>
                </c:pt>
              </c:numCache>
            </c:numRef>
          </c:val>
        </c:ser>
        <c:dLbls>
          <c:showLegendKey val="0"/>
          <c:showVal val="0"/>
          <c:showCatName val="0"/>
          <c:showSerName val="0"/>
          <c:showPercent val="0"/>
          <c:showBubbleSize val="0"/>
        </c:dLbls>
        <c:gapWidth val="70"/>
        <c:overlap val="100"/>
        <c:axId val="44845568"/>
        <c:axId val="70209472"/>
      </c:barChart>
      <c:catAx>
        <c:axId val="44845568"/>
        <c:scaling>
          <c:orientation val="minMax"/>
        </c:scaling>
        <c:delete val="0"/>
        <c:axPos val="b"/>
        <c:majorGridlines/>
        <c:majorTickMark val="none"/>
        <c:minorTickMark val="none"/>
        <c:tickLblPos val="none"/>
        <c:spPr>
          <a:ln w="2367">
            <a:solidFill>
              <a:schemeClr val="tx1"/>
            </a:solidFill>
            <a:prstDash val="solid"/>
          </a:ln>
        </c:spPr>
        <c:crossAx val="70209472"/>
        <c:crosses val="autoZero"/>
        <c:auto val="1"/>
        <c:lblAlgn val="ctr"/>
        <c:lblOffset val="100"/>
        <c:tickLblSkip val="2"/>
        <c:tickMarkSkip val="2"/>
        <c:noMultiLvlLbl val="0"/>
      </c:catAx>
      <c:valAx>
        <c:axId val="70209472"/>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sz="1387"/>
            </a:pPr>
            <a:endParaRPr lang="en-US"/>
          </a:p>
        </c:txPr>
        <c:crossAx val="44845568"/>
        <c:crosses val="autoZero"/>
        <c:crossBetween val="between"/>
        <c:majorUnit val="0.1"/>
      </c:valAx>
      <c:spPr>
        <a:noFill/>
        <a:ln w="25384">
          <a:noFill/>
        </a:ln>
      </c:spPr>
    </c:plotArea>
    <c:plotVisOnly val="1"/>
    <c:dispBlanksAs val="gap"/>
    <c:showDLblsOverMax val="0"/>
  </c:chart>
  <c:spPr>
    <a:noFill/>
    <a:ln>
      <a:noFill/>
    </a:ln>
  </c:spPr>
  <c:txPr>
    <a:bodyPr/>
    <a:lstStyle/>
    <a:p>
      <a:pPr>
        <a:defRPr sz="887"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Satisfied</c:v>
                </c:pt>
              </c:strCache>
            </c:strRef>
          </c:tx>
          <c:spPr>
            <a:solidFill>
              <a:schemeClr val="accent1"/>
            </a:solidFill>
            <a:ln w="3155">
              <a:solidFill>
                <a:schemeClr val="tx1"/>
              </a:solidFill>
            </a:ln>
          </c:spPr>
          <c:invertIfNegative val="0"/>
          <c:dLbls>
            <c:numFmt formatCode="0.0%" sourceLinked="0"/>
            <c:spPr>
              <a:noFill/>
              <a:ln w="18873">
                <a:noFill/>
              </a:ln>
            </c:spPr>
            <c:txPr>
              <a:bodyPr/>
              <a:lstStyle/>
              <a:p>
                <a:pPr>
                  <a:defRPr sz="1387"/>
                </a:pPr>
                <a:endParaRPr lang="en-US"/>
              </a:p>
            </c:txPr>
            <c:showLegendKey val="0"/>
            <c:showVal val="1"/>
            <c:showCatName val="0"/>
            <c:showSerName val="0"/>
            <c:showPercent val="0"/>
            <c:showBubbleSize val="0"/>
            <c:showLeaderLines val="0"/>
          </c:dLbls>
          <c:cat>
            <c:strRef>
              <c:f>Sheet1!$A$2:$A$8</c:f>
              <c:strCache>
                <c:ptCount val="7"/>
                <c:pt idx="0">
                  <c:v>American Indian/Alaska Native</c:v>
                </c:pt>
                <c:pt idx="1">
                  <c:v>Asian/Native Hawaiian/Pacific Islander</c:v>
                </c:pt>
                <c:pt idx="2">
                  <c:v>African American/Black</c:v>
                </c:pt>
                <c:pt idx="3">
                  <c:v>Latino</c:v>
                </c:pt>
                <c:pt idx="4">
                  <c:v>White/Caucasian</c:v>
                </c:pt>
                <c:pt idx="5">
                  <c:v>Other race/ethnicity</c:v>
                </c:pt>
                <c:pt idx="6">
                  <c:v>More than one race/ethnicity</c:v>
                </c:pt>
              </c:strCache>
            </c:strRef>
          </c:cat>
          <c:val>
            <c:numRef>
              <c:f>Sheet1!$B$2:$B$8</c:f>
              <c:numCache>
                <c:formatCode>0.0%</c:formatCode>
                <c:ptCount val="7"/>
                <c:pt idx="0">
                  <c:v>0</c:v>
                </c:pt>
                <c:pt idx="1">
                  <c:v>0.54500000000000004</c:v>
                </c:pt>
                <c:pt idx="2">
                  <c:v>0.2</c:v>
                </c:pt>
                <c:pt idx="3">
                  <c:v>0.6</c:v>
                </c:pt>
                <c:pt idx="4">
                  <c:v>0.59299999999999997</c:v>
                </c:pt>
                <c:pt idx="5">
                  <c:v>0.6</c:v>
                </c:pt>
                <c:pt idx="6">
                  <c:v>0.33300000000000002</c:v>
                </c:pt>
              </c:numCache>
            </c:numRef>
          </c:val>
        </c:ser>
        <c:ser>
          <c:idx val="0"/>
          <c:order val="1"/>
          <c:tx>
            <c:strRef>
              <c:f>Sheet1!$C$1</c:f>
              <c:strCache>
                <c:ptCount val="1"/>
                <c:pt idx="0">
                  <c:v>Very Satisfied</c:v>
                </c:pt>
              </c:strCache>
            </c:strRef>
          </c:tx>
          <c:spPr>
            <a:solidFill>
              <a:schemeClr val="tx2"/>
            </a:solidFill>
            <a:ln w="3155">
              <a:solidFill>
                <a:schemeClr val="tx1"/>
              </a:solidFill>
            </a:ln>
          </c:spPr>
          <c:invertIfNegative val="0"/>
          <c:dLbls>
            <c:numFmt formatCode="0.0%" sourceLinked="0"/>
            <c:spPr>
              <a:noFill/>
              <a:ln w="18873">
                <a:noFill/>
              </a:ln>
            </c:spPr>
            <c:txPr>
              <a:bodyPr/>
              <a:lstStyle/>
              <a:p>
                <a:pPr>
                  <a:defRPr sz="1387"/>
                </a:pPr>
                <a:endParaRPr lang="en-US"/>
              </a:p>
            </c:txPr>
            <c:showLegendKey val="0"/>
            <c:showVal val="1"/>
            <c:showCatName val="0"/>
            <c:showSerName val="0"/>
            <c:showPercent val="0"/>
            <c:showBubbleSize val="0"/>
            <c:showLeaderLines val="0"/>
          </c:dLbls>
          <c:cat>
            <c:strRef>
              <c:f>Sheet1!$A$2:$A$8</c:f>
              <c:strCache>
                <c:ptCount val="7"/>
                <c:pt idx="0">
                  <c:v>American Indian/Alaska Native</c:v>
                </c:pt>
                <c:pt idx="1">
                  <c:v>Asian/Native Hawaiian/Pacific Islander</c:v>
                </c:pt>
                <c:pt idx="2">
                  <c:v>African American/Black</c:v>
                </c:pt>
                <c:pt idx="3">
                  <c:v>Latino</c:v>
                </c:pt>
                <c:pt idx="4">
                  <c:v>White/Caucasian</c:v>
                </c:pt>
                <c:pt idx="5">
                  <c:v>Other race/ethnicity</c:v>
                </c:pt>
                <c:pt idx="6">
                  <c:v>More than one race/ethnicity</c:v>
                </c:pt>
              </c:strCache>
            </c:strRef>
          </c:cat>
          <c:val>
            <c:numRef>
              <c:f>Sheet1!$C$2:$C$8</c:f>
              <c:numCache>
                <c:formatCode>0.0%</c:formatCode>
                <c:ptCount val="7"/>
                <c:pt idx="0">
                  <c:v>0</c:v>
                </c:pt>
                <c:pt idx="1">
                  <c:v>0.182</c:v>
                </c:pt>
                <c:pt idx="2">
                  <c:v>0.6</c:v>
                </c:pt>
                <c:pt idx="3">
                  <c:v>0.2</c:v>
                </c:pt>
                <c:pt idx="4">
                  <c:v>0.19800000000000001</c:v>
                </c:pt>
                <c:pt idx="5">
                  <c:v>0.2</c:v>
                </c:pt>
                <c:pt idx="6">
                  <c:v>0.66700000000000004</c:v>
                </c:pt>
              </c:numCache>
            </c:numRef>
          </c:val>
        </c:ser>
        <c:dLbls>
          <c:showLegendKey val="0"/>
          <c:showVal val="0"/>
          <c:showCatName val="0"/>
          <c:showSerName val="0"/>
          <c:showPercent val="0"/>
          <c:showBubbleSize val="0"/>
        </c:dLbls>
        <c:gapWidth val="70"/>
        <c:overlap val="100"/>
        <c:axId val="44917760"/>
        <c:axId val="70211776"/>
      </c:barChart>
      <c:catAx>
        <c:axId val="44917760"/>
        <c:scaling>
          <c:orientation val="minMax"/>
        </c:scaling>
        <c:delete val="0"/>
        <c:axPos val="b"/>
        <c:majorTickMark val="none"/>
        <c:minorTickMark val="none"/>
        <c:tickLblPos val="none"/>
        <c:spPr>
          <a:ln w="2367">
            <a:solidFill>
              <a:schemeClr val="tx1"/>
            </a:solidFill>
            <a:prstDash val="solid"/>
          </a:ln>
        </c:spPr>
        <c:crossAx val="70211776"/>
        <c:crosses val="autoZero"/>
        <c:auto val="1"/>
        <c:lblAlgn val="ctr"/>
        <c:lblOffset val="100"/>
        <c:tickLblSkip val="2"/>
        <c:tickMarkSkip val="2"/>
        <c:noMultiLvlLbl val="0"/>
      </c:catAx>
      <c:valAx>
        <c:axId val="70211776"/>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sz="1387"/>
            </a:pPr>
            <a:endParaRPr lang="en-US"/>
          </a:p>
        </c:txPr>
        <c:crossAx val="44917760"/>
        <c:crosses val="autoZero"/>
        <c:crossBetween val="between"/>
        <c:majorUnit val="0.1"/>
      </c:valAx>
      <c:spPr>
        <a:noFill/>
        <a:ln w="25384">
          <a:noFill/>
        </a:ln>
      </c:spPr>
    </c:plotArea>
    <c:plotVisOnly val="1"/>
    <c:dispBlanksAs val="gap"/>
    <c:showDLblsOverMax val="0"/>
  </c:chart>
  <c:spPr>
    <a:noFill/>
    <a:ln>
      <a:noFill/>
    </a:ln>
  </c:spPr>
  <c:txPr>
    <a:bodyPr/>
    <a:lstStyle/>
    <a:p>
      <a:pPr>
        <a:defRPr sz="887"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098E-2"/>
          <c:y val="2.8790786948176595E-2"/>
          <c:w val="0.94561598224195298"/>
          <c:h val="0.9328214971209301"/>
        </c:manualLayout>
      </c:layout>
      <c:barChart>
        <c:barDir val="col"/>
        <c:grouping val="clustered"/>
        <c:varyColors val="0"/>
        <c:ser>
          <c:idx val="1"/>
          <c:order val="0"/>
          <c:tx>
            <c:strRef>
              <c:f>Sheet1!$B$1</c:f>
              <c:strCache>
                <c:ptCount val="1"/>
                <c:pt idx="0">
                  <c:v>Your Institution</c:v>
                </c:pt>
              </c:strCache>
            </c:strRef>
          </c:tx>
          <c:spPr>
            <a:solidFill>
              <a:schemeClr val="accent1"/>
            </a:solidFill>
            <a:ln w="3175">
              <a:solidFill>
                <a:schemeClr val="tx1"/>
              </a:solidFill>
            </a:ln>
          </c:spPr>
          <c:invertIfNegative val="0"/>
          <c:dLbls>
            <c:numFmt formatCode="0.0%" sourceLinked="0"/>
            <c:spPr>
              <a:noFill/>
              <a:ln w="19098">
                <a:noFill/>
              </a:ln>
            </c:spPr>
            <c:showLegendKey val="0"/>
            <c:showVal val="1"/>
            <c:showCatName val="0"/>
            <c:showSerName val="0"/>
            <c:showPercent val="0"/>
            <c:showBubbleSize val="0"/>
            <c:showLeaderLines val="0"/>
          </c:dLbls>
          <c:cat>
            <c:strRef>
              <c:f>Sheet1!$A$2:$A$6</c:f>
              <c:strCache>
                <c:ptCount val="5"/>
                <c:pt idx="0">
                  <c:v>Definitely Less</c:v>
                </c:pt>
                <c:pt idx="1">
                  <c:v>Probably Yes</c:v>
                </c:pt>
                <c:pt idx="2">
                  <c:v>Not sure</c:v>
                </c:pt>
                <c:pt idx="3">
                  <c:v>Probably No</c:v>
                </c:pt>
                <c:pt idx="4">
                  <c:v>Definitely No</c:v>
                </c:pt>
              </c:strCache>
            </c:strRef>
          </c:cat>
          <c:val>
            <c:numRef>
              <c:f>Sheet1!$B$2:$B$6</c:f>
              <c:numCache>
                <c:formatCode>0.0%</c:formatCode>
                <c:ptCount val="5"/>
                <c:pt idx="0">
                  <c:v>0.31</c:v>
                </c:pt>
                <c:pt idx="1">
                  <c:v>0.433</c:v>
                </c:pt>
                <c:pt idx="2">
                  <c:v>0.16700000000000001</c:v>
                </c:pt>
                <c:pt idx="3">
                  <c:v>5.1999999999999998E-2</c:v>
                </c:pt>
                <c:pt idx="4">
                  <c:v>3.7999999999999999E-2</c:v>
                </c:pt>
              </c:numCache>
            </c:numRef>
          </c:val>
        </c:ser>
        <c:ser>
          <c:idx val="0"/>
          <c:order val="1"/>
          <c:tx>
            <c:strRef>
              <c:f>Sheet1!$C$1</c:f>
              <c:strCache>
                <c:ptCount val="1"/>
                <c:pt idx="0">
                  <c:v>Comp Grou</c:v>
                </c:pt>
              </c:strCache>
            </c:strRef>
          </c:tx>
          <c:spPr>
            <a:solidFill>
              <a:srgbClr val="FFC000"/>
            </a:solidFill>
            <a:ln w="3175">
              <a:solidFill>
                <a:schemeClr val="tx1"/>
              </a:solidFill>
            </a:ln>
          </c:spPr>
          <c:invertIfNegative val="0"/>
          <c:dLbls>
            <c:numFmt formatCode="0.0%" sourceLinked="0"/>
            <c:spPr>
              <a:noFill/>
              <a:ln w="19098">
                <a:noFill/>
              </a:ln>
            </c:spPr>
            <c:showLegendKey val="0"/>
            <c:showVal val="1"/>
            <c:showCatName val="0"/>
            <c:showSerName val="0"/>
            <c:showPercent val="0"/>
            <c:showBubbleSize val="0"/>
            <c:showLeaderLines val="0"/>
          </c:dLbls>
          <c:cat>
            <c:strRef>
              <c:f>Sheet1!$A$2:$A$6</c:f>
              <c:strCache>
                <c:ptCount val="5"/>
                <c:pt idx="0">
                  <c:v>Definitely Less</c:v>
                </c:pt>
                <c:pt idx="1">
                  <c:v>Probably Yes</c:v>
                </c:pt>
                <c:pt idx="2">
                  <c:v>Not sure</c:v>
                </c:pt>
                <c:pt idx="3">
                  <c:v>Probably No</c:v>
                </c:pt>
                <c:pt idx="4">
                  <c:v>Definitely No</c:v>
                </c:pt>
              </c:strCache>
            </c:strRef>
          </c:cat>
          <c:val>
            <c:numRef>
              <c:f>Sheet1!$C$2:$C$6</c:f>
              <c:numCache>
                <c:formatCode>0.0%</c:formatCode>
                <c:ptCount val="5"/>
                <c:pt idx="0">
                  <c:v>0.30199999999999999</c:v>
                </c:pt>
                <c:pt idx="1">
                  <c:v>0.41199999999999998</c:v>
                </c:pt>
                <c:pt idx="2">
                  <c:v>0.17100000000000001</c:v>
                </c:pt>
                <c:pt idx="3">
                  <c:v>7.9000000000000001E-2</c:v>
                </c:pt>
                <c:pt idx="4">
                  <c:v>3.6999999999999998E-2</c:v>
                </c:pt>
              </c:numCache>
            </c:numRef>
          </c:val>
        </c:ser>
        <c:dLbls>
          <c:showLegendKey val="0"/>
          <c:showVal val="0"/>
          <c:showCatName val="0"/>
          <c:showSerName val="0"/>
          <c:showPercent val="0"/>
          <c:showBubbleSize val="0"/>
        </c:dLbls>
        <c:gapWidth val="70"/>
        <c:axId val="45326336"/>
        <c:axId val="71878912"/>
      </c:barChart>
      <c:catAx>
        <c:axId val="45326336"/>
        <c:scaling>
          <c:orientation val="minMax"/>
        </c:scaling>
        <c:delete val="0"/>
        <c:axPos val="b"/>
        <c:majorTickMark val="none"/>
        <c:minorTickMark val="none"/>
        <c:tickLblPos val="none"/>
        <c:crossAx val="71878912"/>
        <c:crosses val="autoZero"/>
        <c:auto val="1"/>
        <c:lblAlgn val="ctr"/>
        <c:lblOffset val="100"/>
        <c:noMultiLvlLbl val="0"/>
      </c:catAx>
      <c:valAx>
        <c:axId val="71878912"/>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45326336"/>
        <c:crosses val="autoZero"/>
        <c:crossBetween val="between"/>
        <c:majorUnit val="0.1"/>
      </c:valAx>
      <c:spPr>
        <a:noFill/>
        <a:ln w="25398">
          <a:noFill/>
        </a:ln>
      </c:spPr>
    </c:plotArea>
    <c:plotVisOnly val="1"/>
    <c:dispBlanksAs val="gap"/>
    <c:showDLblsOverMax val="0"/>
  </c:chart>
  <c:spPr>
    <a:noFill/>
    <a:ln>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Race/Ethnicity</a:t>
            </a:r>
            <a:r>
              <a:rPr lang="en-US" sz="2000" baseline="0" dirty="0" smtClean="0">
                <a:solidFill>
                  <a:schemeClr val="accent1">
                    <a:lumMod val="50000"/>
                  </a:schemeClr>
                </a:solidFill>
              </a:rPr>
              <a:t> </a:t>
            </a:r>
          </a:p>
        </c:rich>
      </c:tx>
      <c:layout>
        <c:manualLayout>
          <c:xMode val="edge"/>
          <c:yMode val="edge"/>
          <c:x val="0.32006204597042504"/>
          <c:y val="3.1135348587756019E-4"/>
        </c:manualLayout>
      </c:layout>
      <c:overlay val="0"/>
    </c:title>
    <c:autoTitleDeleted val="0"/>
    <c:plotArea>
      <c:layout>
        <c:manualLayout>
          <c:layoutTarget val="inner"/>
          <c:xMode val="edge"/>
          <c:yMode val="edge"/>
          <c:x val="0.140605679498396"/>
          <c:y val="8.7462626954239397E-2"/>
          <c:w val="0.84782024642754006"/>
          <c:h val="0.70122256457073284"/>
        </c:manualLayout>
      </c:layout>
      <c:barChart>
        <c:barDir val="col"/>
        <c:grouping val="clustered"/>
        <c:varyColors val="0"/>
        <c:ser>
          <c:idx val="0"/>
          <c:order val="0"/>
          <c:spPr>
            <a:solidFill>
              <a:schemeClr val="accent1"/>
            </a:solidFill>
            <a:ln w="3175">
              <a:solidFill>
                <a:schemeClr val="accent5">
                  <a:lumMod val="50000"/>
                </a:schemeClr>
              </a:solidFill>
            </a:ln>
          </c:spPr>
          <c:invertIfNegative val="0"/>
          <c:dLbls>
            <c:numFmt formatCode="0.0%" sourceLinked="0"/>
            <c:spPr>
              <a:noFill/>
              <a:ln w="21370">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dLblPos val="outEnd"/>
            <c:showLegendKey val="0"/>
            <c:showVal val="1"/>
            <c:showCatName val="0"/>
            <c:showSerName val="0"/>
            <c:showPercent val="0"/>
            <c:showBubbleSize val="0"/>
            <c:showLeaderLines val="0"/>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Sheet1!$B$2:$B$8</c:f>
              <c:numCache>
                <c:formatCode>0.0%</c:formatCode>
                <c:ptCount val="7"/>
                <c:pt idx="0">
                  <c:v>2.4E-2</c:v>
                </c:pt>
                <c:pt idx="1">
                  <c:v>0</c:v>
                </c:pt>
                <c:pt idx="2">
                  <c:v>5.2999999999999999E-2</c:v>
                </c:pt>
                <c:pt idx="3">
                  <c:v>2.4E-2</c:v>
                </c:pt>
                <c:pt idx="4">
                  <c:v>0.86099999999999999</c:v>
                </c:pt>
                <c:pt idx="5">
                  <c:v>2.4E-2</c:v>
                </c:pt>
                <c:pt idx="6">
                  <c:v>1.4E-2</c:v>
                </c:pt>
              </c:numCache>
            </c:numRef>
          </c:val>
        </c:ser>
        <c:dLbls>
          <c:showLegendKey val="0"/>
          <c:showVal val="1"/>
          <c:showCatName val="0"/>
          <c:showSerName val="0"/>
          <c:showPercent val="0"/>
          <c:showBubbleSize val="0"/>
        </c:dLbls>
        <c:gapWidth val="50"/>
        <c:axId val="3567104"/>
        <c:axId val="61043776"/>
      </c:barChart>
      <c:catAx>
        <c:axId val="3567104"/>
        <c:scaling>
          <c:orientation val="minMax"/>
        </c:scaling>
        <c:delete val="0"/>
        <c:axPos val="b"/>
        <c:numFmt formatCode="General" sourceLinked="1"/>
        <c:majorTickMark val="out"/>
        <c:minorTickMark val="none"/>
        <c:tickLblPos val="nextTo"/>
        <c:txPr>
          <a:bodyPr rot="0"/>
          <a:lstStyle/>
          <a:p>
            <a:pPr>
              <a:defRPr>
                <a:solidFill>
                  <a:schemeClr val="accent1">
                    <a:lumMod val="50000"/>
                  </a:schemeClr>
                </a:solidFill>
              </a:defRPr>
            </a:pPr>
            <a:endParaRPr lang="en-US"/>
          </a:p>
        </c:txPr>
        <c:crossAx val="61043776"/>
        <c:crosses val="autoZero"/>
        <c:auto val="1"/>
        <c:lblAlgn val="ctr"/>
        <c:lblOffset val="100"/>
        <c:tickLblSkip val="1"/>
        <c:tickMarkSkip val="1"/>
        <c:noMultiLvlLbl val="0"/>
      </c:catAx>
      <c:valAx>
        <c:axId val="61043776"/>
        <c:scaling>
          <c:orientation val="minMax"/>
          <c:max val="1"/>
          <c:min val="0"/>
        </c:scaling>
        <c:delete val="0"/>
        <c:axPos val="l"/>
        <c:numFmt formatCode="0%" sourceLinked="0"/>
        <c:majorTickMark val="none"/>
        <c:minorTickMark val="none"/>
        <c:tickLblPos val="nextTo"/>
        <c:txPr>
          <a:bodyPr rot="0" vert="horz"/>
          <a:lstStyle/>
          <a:p>
            <a:pPr>
              <a:defRPr sz="1400" b="1" i="0" u="none" strike="noStrike" baseline="0">
                <a:solidFill>
                  <a:schemeClr val="accent1">
                    <a:lumMod val="50000"/>
                  </a:schemeClr>
                </a:solidFill>
                <a:latin typeface="Garamond"/>
                <a:ea typeface="Garamond"/>
                <a:cs typeface="Garamond"/>
              </a:defRPr>
            </a:pPr>
            <a:endParaRPr lang="en-US"/>
          </a:p>
        </c:txPr>
        <c:crossAx val="3567104"/>
        <c:crosses val="autoZero"/>
        <c:crossBetween val="between"/>
        <c:majorUnit val="0.1"/>
        <c:minorUnit val="4.0000000000000008E-2"/>
      </c:valAx>
      <c:spPr>
        <a:noFill/>
        <a:ln w="25403">
          <a:noFill/>
        </a:ln>
      </c:spPr>
    </c:plotArea>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904"/>
          <c:y val="0.11189024982988199"/>
          <c:w val="0.71200417255535409"/>
          <c:h val="0.77732818119958014"/>
        </c:manualLayout>
      </c:layout>
      <c:barChart>
        <c:barDir val="col"/>
        <c:grouping val="clustered"/>
        <c:varyColors val="0"/>
        <c:ser>
          <c:idx val="2"/>
          <c:order val="0"/>
          <c:tx>
            <c:strRef>
              <c:f>Sheet1!$B$1</c:f>
              <c:strCache>
                <c:ptCount val="1"/>
                <c:pt idx="0">
                  <c:v>Institution</c:v>
                </c:pt>
              </c:strCache>
            </c:strRef>
          </c:tx>
          <c:spPr>
            <a:solidFill>
              <a:schemeClr val="hlink"/>
            </a:solidFill>
            <a:ln w="3169">
              <a:solidFill>
                <a:schemeClr val="tx1"/>
              </a:solidFill>
            </a:ln>
          </c:spPr>
          <c:invertIfNegative val="0"/>
          <c:dLbls>
            <c:numFmt formatCode="#,##0.0" sourceLinked="0"/>
            <c:spPr>
              <a:noFill/>
              <a:ln w="27694">
                <a:noFill/>
              </a:ln>
            </c:spPr>
            <c:showLegendKey val="0"/>
            <c:showVal val="1"/>
            <c:showCatName val="0"/>
            <c:showSerName val="0"/>
            <c:showPercent val="0"/>
            <c:showBubbleSize val="0"/>
            <c:showLeaderLines val="0"/>
          </c:dLbls>
          <c:cat>
            <c:strRef>
              <c:f>Sheet1!$A$2:$A$4</c:f>
              <c:strCache>
                <c:ptCount val="3"/>
                <c:pt idx="0">
                  <c:v>All Faculty</c:v>
                </c:pt>
                <c:pt idx="1">
                  <c:v>Men</c:v>
                </c:pt>
                <c:pt idx="2">
                  <c:v>Women</c:v>
                </c:pt>
              </c:strCache>
            </c:strRef>
          </c:cat>
          <c:val>
            <c:numRef>
              <c:f>Sheet1!$B$2:$B$4</c:f>
              <c:numCache>
                <c:formatCode>0.00</c:formatCode>
                <c:ptCount val="3"/>
                <c:pt idx="0">
                  <c:v>51.64</c:v>
                </c:pt>
                <c:pt idx="1">
                  <c:v>50.75</c:v>
                </c:pt>
                <c:pt idx="2">
                  <c:v>52.66</c:v>
                </c:pt>
              </c:numCache>
            </c:numRef>
          </c:val>
        </c:ser>
        <c:ser>
          <c:idx val="0"/>
          <c:order val="1"/>
          <c:tx>
            <c:strRef>
              <c:f>Sheet1!$C$1</c:f>
              <c:strCache>
                <c:ptCount val="1"/>
                <c:pt idx="0">
                  <c:v>Comparison</c:v>
                </c:pt>
              </c:strCache>
            </c:strRef>
          </c:tx>
          <c:spPr>
            <a:solidFill>
              <a:srgbClr val="FFCC00"/>
            </a:solidFill>
            <a:ln w="3169">
              <a:solidFill>
                <a:schemeClr val="tx1"/>
              </a:solidFill>
            </a:ln>
          </c:spPr>
          <c:invertIfNegative val="0"/>
          <c:dLbls>
            <c:numFmt formatCode="#,##0.0" sourceLinked="0"/>
            <c:spPr>
              <a:noFill/>
              <a:ln w="27694">
                <a:noFill/>
              </a:ln>
            </c:spPr>
            <c:showLegendKey val="0"/>
            <c:showVal val="1"/>
            <c:showCatName val="0"/>
            <c:showSerName val="0"/>
            <c:showPercent val="0"/>
            <c:showBubbleSize val="0"/>
            <c:showLeaderLines val="0"/>
          </c:dLbls>
          <c:cat>
            <c:strRef>
              <c:f>Sheet1!$A$2:$A$4</c:f>
              <c:strCache>
                <c:ptCount val="3"/>
                <c:pt idx="0">
                  <c:v>All Faculty</c:v>
                </c:pt>
                <c:pt idx="1">
                  <c:v>Men</c:v>
                </c:pt>
                <c:pt idx="2">
                  <c:v>Women</c:v>
                </c:pt>
              </c:strCache>
            </c:strRef>
          </c:cat>
          <c:val>
            <c:numRef>
              <c:f>Sheet1!$C$2:$C$4</c:f>
              <c:numCache>
                <c:formatCode>0.00</c:formatCode>
                <c:ptCount val="3"/>
                <c:pt idx="0">
                  <c:v>51.8</c:v>
                </c:pt>
                <c:pt idx="1">
                  <c:v>50.45</c:v>
                </c:pt>
                <c:pt idx="2">
                  <c:v>53.36</c:v>
                </c:pt>
              </c:numCache>
            </c:numRef>
          </c:val>
        </c:ser>
        <c:dLbls>
          <c:showLegendKey val="0"/>
          <c:showVal val="0"/>
          <c:showCatName val="0"/>
          <c:showSerName val="0"/>
          <c:showPercent val="0"/>
          <c:showBubbleSize val="0"/>
        </c:dLbls>
        <c:gapWidth val="50"/>
        <c:axId val="45510656"/>
        <c:axId val="71881216"/>
      </c:barChart>
      <c:catAx>
        <c:axId val="45510656"/>
        <c:scaling>
          <c:orientation val="minMax"/>
        </c:scaling>
        <c:delete val="0"/>
        <c:axPos val="b"/>
        <c:numFmt formatCode="General" sourceLinked="1"/>
        <c:majorTickMark val="none"/>
        <c:minorTickMark val="none"/>
        <c:tickLblPos val="nextTo"/>
        <c:spPr>
          <a:ln w="3463">
            <a:solidFill>
              <a:schemeClr val="tx1"/>
            </a:solidFill>
            <a:prstDash val="solid"/>
          </a:ln>
        </c:spPr>
        <c:txPr>
          <a:bodyPr rot="0" vert="horz"/>
          <a:lstStyle/>
          <a:p>
            <a:pPr rtl="0">
              <a:defRPr/>
            </a:pPr>
            <a:endParaRPr lang="en-US"/>
          </a:p>
        </c:txPr>
        <c:crossAx val="71881216"/>
        <c:crosses val="autoZero"/>
        <c:auto val="1"/>
        <c:lblAlgn val="ctr"/>
        <c:lblOffset val="100"/>
        <c:tickLblSkip val="1"/>
        <c:tickMarkSkip val="1"/>
        <c:noMultiLvlLbl val="0"/>
      </c:catAx>
      <c:valAx>
        <c:axId val="71881216"/>
        <c:scaling>
          <c:orientation val="minMax"/>
          <c:max val="60"/>
          <c:min val="40"/>
        </c:scaling>
        <c:delete val="0"/>
        <c:axPos val="l"/>
        <c:numFmt formatCode="#,##0" sourceLinked="0"/>
        <c:majorTickMark val="none"/>
        <c:minorTickMark val="none"/>
        <c:tickLblPos val="nextTo"/>
        <c:spPr>
          <a:ln w="3463">
            <a:solidFill>
              <a:schemeClr val="tx1"/>
            </a:solidFill>
            <a:prstDash val="solid"/>
          </a:ln>
        </c:spPr>
        <c:txPr>
          <a:bodyPr rot="0" vert="horz"/>
          <a:lstStyle/>
          <a:p>
            <a:pPr>
              <a:defRPr/>
            </a:pPr>
            <a:endParaRPr lang="en-US"/>
          </a:p>
        </c:txPr>
        <c:crossAx val="45510656"/>
        <c:crosses val="autoZero"/>
        <c:crossBetween val="between"/>
        <c:majorUnit val="2"/>
        <c:minorUnit val="4.0000000000000008E-2"/>
      </c:valAx>
      <c:spPr>
        <a:noFill/>
        <a:ln w="25386">
          <a:noFill/>
        </a:ln>
      </c:spPr>
    </c:plotArea>
    <c:plotVisOnly val="1"/>
    <c:dispBlanksAs val="gap"/>
    <c:showDLblsOverMax val="0"/>
  </c:chart>
  <c:spPr>
    <a:noFill/>
    <a:ln>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Somewhat</c:v>
                </c:pt>
              </c:strCache>
            </c:strRef>
          </c:tx>
          <c:spPr>
            <a:solidFill>
              <a:srgbClr val="FFCC29"/>
            </a:solidFill>
            <a:ln w="3155">
              <a:solidFill>
                <a:schemeClr val="tx1"/>
              </a:solidFill>
            </a:ln>
          </c:spPr>
          <c:invertIfNegative val="0"/>
          <c:dPt>
            <c:idx val="0"/>
            <c:invertIfNegative val="0"/>
            <c:bubble3D val="0"/>
            <c:spPr>
              <a:solidFill>
                <a:schemeClr val="accent5"/>
              </a:solidFill>
              <a:ln w="3155">
                <a:solidFill>
                  <a:schemeClr val="tx1"/>
                </a:solidFill>
              </a:ln>
            </c:spPr>
          </c:dPt>
          <c:dPt>
            <c:idx val="2"/>
            <c:invertIfNegative val="0"/>
            <c:bubble3D val="0"/>
            <c:spPr>
              <a:solidFill>
                <a:schemeClr val="accent5"/>
              </a:solidFill>
              <a:ln w="3155">
                <a:solidFill>
                  <a:schemeClr val="tx1"/>
                </a:solidFill>
              </a:ln>
            </c:spPr>
          </c:dPt>
          <c:dPt>
            <c:idx val="4"/>
            <c:invertIfNegative val="0"/>
            <c:bubble3D val="0"/>
            <c:spPr>
              <a:solidFill>
                <a:schemeClr val="accent5"/>
              </a:solidFill>
              <a:ln w="3155">
                <a:solidFill>
                  <a:schemeClr val="tx1"/>
                </a:solidFill>
              </a:ln>
            </c:spPr>
          </c:dPt>
          <c:dPt>
            <c:idx val="6"/>
            <c:invertIfNegative val="0"/>
            <c:bubble3D val="0"/>
            <c:spPr>
              <a:solidFill>
                <a:schemeClr val="accent1"/>
              </a:solidFill>
              <a:ln w="3155">
                <a:solidFill>
                  <a:schemeClr val="tx1"/>
                </a:solidFill>
              </a:ln>
            </c:spPr>
          </c:dPt>
          <c:dLbls>
            <c:numFmt formatCode="0.0%" sourceLinked="0"/>
            <c:spPr>
              <a:noFill/>
              <a:ln w="18873">
                <a:noFill/>
              </a:ln>
            </c:spPr>
            <c:txPr>
              <a:bodyPr/>
              <a:lstStyle/>
              <a:p>
                <a:pPr>
                  <a:defRPr sz="1387"/>
                </a:pPr>
                <a:endParaRPr lang="en-US"/>
              </a:p>
            </c:txPr>
            <c:showLegendKey val="0"/>
            <c:showVal val="1"/>
            <c:showCatName val="0"/>
            <c:showSerName val="0"/>
            <c:showPercent val="0"/>
            <c:showBubbleSize val="0"/>
            <c:showLeaderLines val="0"/>
          </c:dLbls>
          <c:cat>
            <c:strRef>
              <c:f>Sheet1!$A$2:$A$7</c:f>
              <c:strCache>
                <c:ptCount val="6"/>
                <c:pt idx="0">
                  <c:v>Stress due to subtle discrimination (all)</c:v>
                </c:pt>
                <c:pt idx="1">
                  <c:v>comp</c:v>
                </c:pt>
                <c:pt idx="2">
                  <c:v>Stress due to subtle discrimination (men)</c:v>
                </c:pt>
                <c:pt idx="3">
                  <c:v>comp</c:v>
                </c:pt>
                <c:pt idx="4">
                  <c:v>Stress due to subtle discrimination (women)</c:v>
                </c:pt>
                <c:pt idx="5">
                  <c:v>comp</c:v>
                </c:pt>
              </c:strCache>
            </c:strRef>
          </c:cat>
          <c:val>
            <c:numRef>
              <c:f>Sheet1!$B$2:$B$7</c:f>
              <c:numCache>
                <c:formatCode>0.0%</c:formatCode>
                <c:ptCount val="6"/>
                <c:pt idx="0">
                  <c:v>0.253</c:v>
                </c:pt>
                <c:pt idx="1">
                  <c:v>0.24199999999999999</c:v>
                </c:pt>
                <c:pt idx="2">
                  <c:v>0.18099999999999999</c:v>
                </c:pt>
                <c:pt idx="3">
                  <c:v>0.13700000000000001</c:v>
                </c:pt>
                <c:pt idx="4">
                  <c:v>0.33300000000000002</c:v>
                </c:pt>
                <c:pt idx="5">
                  <c:v>0.35799999999999998</c:v>
                </c:pt>
              </c:numCache>
            </c:numRef>
          </c:val>
        </c:ser>
        <c:ser>
          <c:idx val="0"/>
          <c:order val="1"/>
          <c:tx>
            <c:strRef>
              <c:f>Sheet1!$C$1</c:f>
              <c:strCache>
                <c:ptCount val="1"/>
                <c:pt idx="0">
                  <c:v>Extensive</c:v>
                </c:pt>
              </c:strCache>
            </c:strRef>
          </c:tx>
          <c:spPr>
            <a:solidFill>
              <a:schemeClr val="accent1"/>
            </a:solidFill>
            <a:ln w="3155">
              <a:solidFill>
                <a:schemeClr val="tx1"/>
              </a:solidFill>
            </a:ln>
          </c:spPr>
          <c:invertIfNegative val="0"/>
          <c:dPt>
            <c:idx val="0"/>
            <c:invertIfNegative val="0"/>
            <c:bubble3D val="0"/>
            <c:spPr>
              <a:solidFill>
                <a:srgbClr val="C5FFFE"/>
              </a:solidFill>
              <a:ln w="3155">
                <a:solidFill>
                  <a:schemeClr val="tx1"/>
                </a:solidFill>
              </a:ln>
            </c:spPr>
          </c:dPt>
          <c:dPt>
            <c:idx val="1"/>
            <c:invertIfNegative val="0"/>
            <c:bubble3D val="0"/>
            <c:spPr>
              <a:solidFill>
                <a:schemeClr val="accent2"/>
              </a:solidFill>
              <a:ln w="3155">
                <a:solidFill>
                  <a:schemeClr val="tx1"/>
                </a:solidFill>
              </a:ln>
            </c:spPr>
          </c:dPt>
          <c:dPt>
            <c:idx val="2"/>
            <c:invertIfNegative val="0"/>
            <c:bubble3D val="0"/>
            <c:spPr>
              <a:solidFill>
                <a:srgbClr val="C5FFFE"/>
              </a:solidFill>
              <a:ln w="3155">
                <a:solidFill>
                  <a:schemeClr val="tx1"/>
                </a:solidFill>
              </a:ln>
            </c:spPr>
          </c:dPt>
          <c:dPt>
            <c:idx val="3"/>
            <c:invertIfNegative val="0"/>
            <c:bubble3D val="0"/>
            <c:spPr>
              <a:solidFill>
                <a:schemeClr val="accent2"/>
              </a:solidFill>
              <a:ln w="3155">
                <a:solidFill>
                  <a:schemeClr val="tx1"/>
                </a:solidFill>
              </a:ln>
            </c:spPr>
          </c:dPt>
          <c:dPt>
            <c:idx val="4"/>
            <c:invertIfNegative val="0"/>
            <c:bubble3D val="0"/>
            <c:spPr>
              <a:solidFill>
                <a:srgbClr val="C5FFFE"/>
              </a:solidFill>
              <a:ln w="3155">
                <a:solidFill>
                  <a:schemeClr val="tx1"/>
                </a:solidFill>
              </a:ln>
            </c:spPr>
          </c:dPt>
          <c:dPt>
            <c:idx val="5"/>
            <c:invertIfNegative val="0"/>
            <c:bubble3D val="0"/>
            <c:spPr>
              <a:solidFill>
                <a:schemeClr val="accent2"/>
              </a:solidFill>
              <a:ln w="3155">
                <a:solidFill>
                  <a:schemeClr val="tx1"/>
                </a:solidFill>
              </a:ln>
            </c:spPr>
          </c:dPt>
          <c:dPt>
            <c:idx val="6"/>
            <c:invertIfNegative val="0"/>
            <c:bubble3D val="0"/>
            <c:spPr>
              <a:solidFill>
                <a:srgbClr val="C5FFFE"/>
              </a:solidFill>
              <a:ln w="3155">
                <a:solidFill>
                  <a:schemeClr val="tx1"/>
                </a:solidFill>
              </a:ln>
            </c:spPr>
          </c:dPt>
          <c:dPt>
            <c:idx val="7"/>
            <c:invertIfNegative val="0"/>
            <c:bubble3D val="0"/>
            <c:spPr>
              <a:solidFill>
                <a:schemeClr val="accent2"/>
              </a:solidFill>
              <a:ln w="3155">
                <a:solidFill>
                  <a:schemeClr val="tx1"/>
                </a:solidFill>
              </a:ln>
            </c:spPr>
          </c:dPt>
          <c:dPt>
            <c:idx val="9"/>
            <c:invertIfNegative val="0"/>
            <c:bubble3D val="0"/>
            <c:spPr>
              <a:solidFill>
                <a:srgbClr val="FFCC00"/>
              </a:solidFill>
              <a:ln w="3155">
                <a:solidFill>
                  <a:schemeClr val="tx1"/>
                </a:solidFill>
              </a:ln>
            </c:spPr>
          </c:dPt>
          <c:dPt>
            <c:idx val="11"/>
            <c:invertIfNegative val="0"/>
            <c:bubble3D val="0"/>
            <c:spPr>
              <a:solidFill>
                <a:srgbClr val="FFCC00"/>
              </a:solidFill>
              <a:ln w="3155">
                <a:solidFill>
                  <a:schemeClr val="tx1"/>
                </a:solidFill>
              </a:ln>
            </c:spPr>
          </c:dPt>
          <c:dLbls>
            <c:numFmt formatCode="0.0%" sourceLinked="0"/>
            <c:spPr>
              <a:noFill/>
              <a:ln w="18873">
                <a:noFill/>
              </a:ln>
            </c:spPr>
            <c:txPr>
              <a:bodyPr/>
              <a:lstStyle/>
              <a:p>
                <a:pPr>
                  <a:defRPr sz="1387"/>
                </a:pPr>
                <a:endParaRPr lang="en-US"/>
              </a:p>
            </c:txPr>
            <c:showLegendKey val="0"/>
            <c:showVal val="1"/>
            <c:showCatName val="0"/>
            <c:showSerName val="0"/>
            <c:showPercent val="0"/>
            <c:showBubbleSize val="0"/>
            <c:showLeaderLines val="0"/>
          </c:dLbls>
          <c:cat>
            <c:strRef>
              <c:f>Sheet1!$A$2:$A$7</c:f>
              <c:strCache>
                <c:ptCount val="6"/>
                <c:pt idx="0">
                  <c:v>Stress due to subtle discrimination (all)</c:v>
                </c:pt>
                <c:pt idx="1">
                  <c:v>comp</c:v>
                </c:pt>
                <c:pt idx="2">
                  <c:v>Stress due to subtle discrimination (men)</c:v>
                </c:pt>
                <c:pt idx="3">
                  <c:v>comp</c:v>
                </c:pt>
                <c:pt idx="4">
                  <c:v>Stress due to subtle discrimination (women)</c:v>
                </c:pt>
                <c:pt idx="5">
                  <c:v>comp</c:v>
                </c:pt>
              </c:strCache>
            </c:strRef>
          </c:cat>
          <c:val>
            <c:numRef>
              <c:f>Sheet1!$C$2:$C$7</c:f>
              <c:numCache>
                <c:formatCode>0.0%</c:formatCode>
                <c:ptCount val="6"/>
                <c:pt idx="0">
                  <c:v>0.14099999999999999</c:v>
                </c:pt>
                <c:pt idx="1">
                  <c:v>0.115</c:v>
                </c:pt>
                <c:pt idx="2">
                  <c:v>7.5999999999999998E-2</c:v>
                </c:pt>
                <c:pt idx="3">
                  <c:v>7.9000000000000001E-2</c:v>
                </c:pt>
                <c:pt idx="4">
                  <c:v>0.215</c:v>
                </c:pt>
                <c:pt idx="5">
                  <c:v>0.154</c:v>
                </c:pt>
              </c:numCache>
            </c:numRef>
          </c:val>
        </c:ser>
        <c:dLbls>
          <c:showLegendKey val="0"/>
          <c:showVal val="0"/>
          <c:showCatName val="0"/>
          <c:showSerName val="0"/>
          <c:showPercent val="0"/>
          <c:showBubbleSize val="0"/>
        </c:dLbls>
        <c:gapWidth val="70"/>
        <c:overlap val="100"/>
        <c:axId val="45570560"/>
        <c:axId val="71883520"/>
      </c:barChart>
      <c:catAx>
        <c:axId val="45570560"/>
        <c:scaling>
          <c:orientation val="minMax"/>
        </c:scaling>
        <c:delete val="0"/>
        <c:axPos val="b"/>
        <c:majorGridlines/>
        <c:majorTickMark val="none"/>
        <c:minorTickMark val="none"/>
        <c:tickLblPos val="none"/>
        <c:spPr>
          <a:ln w="2367">
            <a:solidFill>
              <a:schemeClr val="tx1"/>
            </a:solidFill>
            <a:prstDash val="solid"/>
          </a:ln>
        </c:spPr>
        <c:crossAx val="71883520"/>
        <c:crosses val="autoZero"/>
        <c:auto val="1"/>
        <c:lblAlgn val="ctr"/>
        <c:lblOffset val="100"/>
        <c:tickLblSkip val="2"/>
        <c:tickMarkSkip val="2"/>
        <c:noMultiLvlLbl val="0"/>
      </c:catAx>
      <c:valAx>
        <c:axId val="71883520"/>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sz="1387"/>
            </a:pPr>
            <a:endParaRPr lang="en-US"/>
          </a:p>
        </c:txPr>
        <c:crossAx val="45570560"/>
        <c:crosses val="autoZero"/>
        <c:crossBetween val="between"/>
        <c:majorUnit val="0.1"/>
      </c:valAx>
      <c:spPr>
        <a:noFill/>
        <a:ln w="25384">
          <a:noFill/>
        </a:ln>
      </c:spPr>
    </c:plotArea>
    <c:plotVisOnly val="1"/>
    <c:dispBlanksAs val="gap"/>
    <c:showDLblsOverMax val="0"/>
  </c:chart>
  <c:spPr>
    <a:noFill/>
    <a:ln>
      <a:noFill/>
    </a:ln>
  </c:spPr>
  <c:txPr>
    <a:bodyPr/>
    <a:lstStyle/>
    <a:p>
      <a:pPr>
        <a:defRPr sz="887"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Somewhat</c:v>
                </c:pt>
              </c:strCache>
            </c:strRef>
          </c:tx>
          <c:spPr>
            <a:solidFill>
              <a:srgbClr val="FFCC29"/>
            </a:solidFill>
            <a:ln w="3155">
              <a:solidFill>
                <a:schemeClr val="tx1"/>
              </a:solidFill>
            </a:ln>
          </c:spPr>
          <c:invertIfNegative val="0"/>
          <c:dPt>
            <c:idx val="0"/>
            <c:invertIfNegative val="0"/>
            <c:bubble3D val="0"/>
            <c:spPr>
              <a:solidFill>
                <a:schemeClr val="accent5"/>
              </a:solidFill>
              <a:ln w="3155">
                <a:solidFill>
                  <a:schemeClr val="tx1"/>
                </a:solidFill>
              </a:ln>
            </c:spPr>
          </c:dPt>
          <c:dPt>
            <c:idx val="2"/>
            <c:invertIfNegative val="0"/>
            <c:bubble3D val="0"/>
            <c:spPr>
              <a:solidFill>
                <a:schemeClr val="accent5"/>
              </a:solidFill>
              <a:ln w="3155">
                <a:solidFill>
                  <a:schemeClr val="tx1"/>
                </a:solidFill>
              </a:ln>
            </c:spPr>
          </c:dPt>
          <c:dPt>
            <c:idx val="4"/>
            <c:invertIfNegative val="0"/>
            <c:bubble3D val="0"/>
            <c:spPr>
              <a:solidFill>
                <a:schemeClr val="accent5"/>
              </a:solidFill>
              <a:ln w="3155">
                <a:solidFill>
                  <a:schemeClr val="tx1"/>
                </a:solidFill>
              </a:ln>
            </c:spPr>
          </c:dPt>
          <c:dPt>
            <c:idx val="6"/>
            <c:invertIfNegative val="0"/>
            <c:bubble3D val="0"/>
            <c:spPr>
              <a:solidFill>
                <a:schemeClr val="accent1"/>
              </a:solidFill>
              <a:ln w="3155">
                <a:solidFill>
                  <a:schemeClr val="tx1"/>
                </a:solidFill>
              </a:ln>
            </c:spPr>
          </c:dPt>
          <c:dLbls>
            <c:numFmt formatCode="0.0%" sourceLinked="0"/>
            <c:spPr>
              <a:noFill/>
              <a:ln w="18873">
                <a:noFill/>
              </a:ln>
            </c:spPr>
            <c:txPr>
              <a:bodyPr/>
              <a:lstStyle/>
              <a:p>
                <a:pPr>
                  <a:defRPr sz="1387"/>
                </a:pPr>
                <a:endParaRPr lang="en-US"/>
              </a:p>
            </c:txPr>
            <c:showLegendKey val="0"/>
            <c:showVal val="1"/>
            <c:showCatName val="0"/>
            <c:showSerName val="0"/>
            <c:showPercent val="0"/>
            <c:showBubbleSize val="0"/>
            <c:showLeaderLines val="0"/>
          </c:dLbls>
          <c:cat>
            <c:strRef>
              <c:f>Sheet1!$A$2:$A$7</c:f>
              <c:strCache>
                <c:ptCount val="6"/>
                <c:pt idx="0">
                  <c:v>Stress due to subtle discrimination (White)</c:v>
                </c:pt>
                <c:pt idx="1">
                  <c:v>comp</c:v>
                </c:pt>
                <c:pt idx="2">
                  <c:v>Stress due to subtle discrimination (Asian)</c:v>
                </c:pt>
                <c:pt idx="3">
                  <c:v>comp</c:v>
                </c:pt>
                <c:pt idx="4">
                  <c:v>Stress due to subtle discrimination (URM)</c:v>
                </c:pt>
                <c:pt idx="5">
                  <c:v>comp</c:v>
                </c:pt>
              </c:strCache>
            </c:strRef>
          </c:cat>
          <c:val>
            <c:numRef>
              <c:f>Sheet1!$B$2:$B$7</c:f>
              <c:numCache>
                <c:formatCode>0.0%</c:formatCode>
                <c:ptCount val="6"/>
                <c:pt idx="0">
                  <c:v>0.23599999999999999</c:v>
                </c:pt>
                <c:pt idx="1">
                  <c:v>0.22700000000000001</c:v>
                </c:pt>
                <c:pt idx="2">
                  <c:v>0.2</c:v>
                </c:pt>
                <c:pt idx="3">
                  <c:v>0.33200000000000002</c:v>
                </c:pt>
                <c:pt idx="4">
                  <c:v>0.5</c:v>
                </c:pt>
                <c:pt idx="5">
                  <c:v>0.435</c:v>
                </c:pt>
              </c:numCache>
            </c:numRef>
          </c:val>
        </c:ser>
        <c:ser>
          <c:idx val="0"/>
          <c:order val="1"/>
          <c:tx>
            <c:strRef>
              <c:f>Sheet1!$C$1</c:f>
              <c:strCache>
                <c:ptCount val="1"/>
                <c:pt idx="0">
                  <c:v>Extensive</c:v>
                </c:pt>
              </c:strCache>
            </c:strRef>
          </c:tx>
          <c:spPr>
            <a:solidFill>
              <a:schemeClr val="accent1"/>
            </a:solidFill>
            <a:ln w="3155">
              <a:solidFill>
                <a:schemeClr val="tx1"/>
              </a:solidFill>
            </a:ln>
          </c:spPr>
          <c:invertIfNegative val="0"/>
          <c:dPt>
            <c:idx val="0"/>
            <c:invertIfNegative val="0"/>
            <c:bubble3D val="0"/>
            <c:spPr>
              <a:solidFill>
                <a:srgbClr val="C5FFFE"/>
              </a:solidFill>
              <a:ln w="3155">
                <a:solidFill>
                  <a:schemeClr val="tx1"/>
                </a:solidFill>
              </a:ln>
            </c:spPr>
          </c:dPt>
          <c:dPt>
            <c:idx val="1"/>
            <c:invertIfNegative val="0"/>
            <c:bubble3D val="0"/>
            <c:spPr>
              <a:solidFill>
                <a:schemeClr val="accent2"/>
              </a:solidFill>
              <a:ln w="3155">
                <a:solidFill>
                  <a:schemeClr val="tx1"/>
                </a:solidFill>
              </a:ln>
            </c:spPr>
          </c:dPt>
          <c:dPt>
            <c:idx val="2"/>
            <c:invertIfNegative val="0"/>
            <c:bubble3D val="0"/>
            <c:spPr>
              <a:solidFill>
                <a:srgbClr val="C5FFFE"/>
              </a:solidFill>
              <a:ln w="3155">
                <a:solidFill>
                  <a:schemeClr val="tx1"/>
                </a:solidFill>
              </a:ln>
            </c:spPr>
          </c:dPt>
          <c:dPt>
            <c:idx val="3"/>
            <c:invertIfNegative val="0"/>
            <c:bubble3D val="0"/>
            <c:spPr>
              <a:solidFill>
                <a:schemeClr val="accent2"/>
              </a:solidFill>
              <a:ln w="3155">
                <a:solidFill>
                  <a:schemeClr val="tx1"/>
                </a:solidFill>
              </a:ln>
            </c:spPr>
          </c:dPt>
          <c:dPt>
            <c:idx val="4"/>
            <c:invertIfNegative val="0"/>
            <c:bubble3D val="0"/>
            <c:spPr>
              <a:solidFill>
                <a:srgbClr val="C5FFFE"/>
              </a:solidFill>
              <a:ln w="3155">
                <a:solidFill>
                  <a:schemeClr val="tx1"/>
                </a:solidFill>
              </a:ln>
            </c:spPr>
          </c:dPt>
          <c:dPt>
            <c:idx val="5"/>
            <c:invertIfNegative val="0"/>
            <c:bubble3D val="0"/>
            <c:spPr>
              <a:solidFill>
                <a:schemeClr val="accent2"/>
              </a:solidFill>
              <a:ln w="3155">
                <a:solidFill>
                  <a:schemeClr val="tx1"/>
                </a:solidFill>
              </a:ln>
            </c:spPr>
          </c:dPt>
          <c:dPt>
            <c:idx val="6"/>
            <c:invertIfNegative val="0"/>
            <c:bubble3D val="0"/>
            <c:spPr>
              <a:solidFill>
                <a:srgbClr val="C5FFFE"/>
              </a:solidFill>
              <a:ln w="3155">
                <a:solidFill>
                  <a:schemeClr val="tx1"/>
                </a:solidFill>
              </a:ln>
            </c:spPr>
          </c:dPt>
          <c:dPt>
            <c:idx val="7"/>
            <c:invertIfNegative val="0"/>
            <c:bubble3D val="0"/>
            <c:spPr>
              <a:solidFill>
                <a:schemeClr val="accent2"/>
              </a:solidFill>
              <a:ln w="3155">
                <a:solidFill>
                  <a:schemeClr val="tx1"/>
                </a:solidFill>
              </a:ln>
            </c:spPr>
          </c:dPt>
          <c:dPt>
            <c:idx val="9"/>
            <c:invertIfNegative val="0"/>
            <c:bubble3D val="0"/>
            <c:spPr>
              <a:solidFill>
                <a:srgbClr val="FFCC00"/>
              </a:solidFill>
              <a:ln w="3155">
                <a:solidFill>
                  <a:schemeClr val="tx1"/>
                </a:solidFill>
              </a:ln>
            </c:spPr>
          </c:dPt>
          <c:dPt>
            <c:idx val="11"/>
            <c:invertIfNegative val="0"/>
            <c:bubble3D val="0"/>
            <c:spPr>
              <a:solidFill>
                <a:srgbClr val="FFCC00"/>
              </a:solidFill>
              <a:ln w="3155">
                <a:solidFill>
                  <a:schemeClr val="tx1"/>
                </a:solidFill>
              </a:ln>
            </c:spPr>
          </c:dPt>
          <c:dLbls>
            <c:numFmt formatCode="0.0%" sourceLinked="0"/>
            <c:spPr>
              <a:noFill/>
              <a:ln w="18873">
                <a:noFill/>
              </a:ln>
            </c:spPr>
            <c:txPr>
              <a:bodyPr/>
              <a:lstStyle/>
              <a:p>
                <a:pPr>
                  <a:defRPr sz="1387"/>
                </a:pPr>
                <a:endParaRPr lang="en-US"/>
              </a:p>
            </c:txPr>
            <c:showLegendKey val="0"/>
            <c:showVal val="1"/>
            <c:showCatName val="0"/>
            <c:showSerName val="0"/>
            <c:showPercent val="0"/>
            <c:showBubbleSize val="0"/>
            <c:showLeaderLines val="0"/>
          </c:dLbls>
          <c:cat>
            <c:strRef>
              <c:f>Sheet1!$A$2:$A$7</c:f>
              <c:strCache>
                <c:ptCount val="6"/>
                <c:pt idx="0">
                  <c:v>Stress due to subtle discrimination (White)</c:v>
                </c:pt>
                <c:pt idx="1">
                  <c:v>comp</c:v>
                </c:pt>
                <c:pt idx="2">
                  <c:v>Stress due to subtle discrimination (Asian)</c:v>
                </c:pt>
                <c:pt idx="3">
                  <c:v>comp</c:v>
                </c:pt>
                <c:pt idx="4">
                  <c:v>Stress due to subtle discrimination (URM)</c:v>
                </c:pt>
                <c:pt idx="5">
                  <c:v>comp</c:v>
                </c:pt>
              </c:strCache>
            </c:strRef>
          </c:cat>
          <c:val>
            <c:numRef>
              <c:f>Sheet1!$C$2:$C$7</c:f>
              <c:numCache>
                <c:formatCode>0.0%</c:formatCode>
                <c:ptCount val="6"/>
                <c:pt idx="0">
                  <c:v>0.13300000000000001</c:v>
                </c:pt>
                <c:pt idx="1">
                  <c:v>0.108</c:v>
                </c:pt>
                <c:pt idx="2">
                  <c:v>0.2</c:v>
                </c:pt>
                <c:pt idx="3">
                  <c:v>0.11799999999999999</c:v>
                </c:pt>
                <c:pt idx="4">
                  <c:v>0</c:v>
                </c:pt>
                <c:pt idx="5">
                  <c:v>4.2999999999999997E-2</c:v>
                </c:pt>
              </c:numCache>
            </c:numRef>
          </c:val>
        </c:ser>
        <c:dLbls>
          <c:showLegendKey val="0"/>
          <c:showVal val="0"/>
          <c:showCatName val="0"/>
          <c:showSerName val="0"/>
          <c:showPercent val="0"/>
          <c:showBubbleSize val="0"/>
        </c:dLbls>
        <c:gapWidth val="70"/>
        <c:overlap val="100"/>
        <c:axId val="45727232"/>
        <c:axId val="71884096"/>
      </c:barChart>
      <c:catAx>
        <c:axId val="45727232"/>
        <c:scaling>
          <c:orientation val="minMax"/>
        </c:scaling>
        <c:delete val="0"/>
        <c:axPos val="b"/>
        <c:majorGridlines/>
        <c:majorTickMark val="none"/>
        <c:minorTickMark val="none"/>
        <c:tickLblPos val="none"/>
        <c:spPr>
          <a:ln w="2367">
            <a:solidFill>
              <a:schemeClr val="tx1"/>
            </a:solidFill>
            <a:prstDash val="solid"/>
          </a:ln>
        </c:spPr>
        <c:crossAx val="71884096"/>
        <c:crosses val="autoZero"/>
        <c:auto val="1"/>
        <c:lblAlgn val="ctr"/>
        <c:lblOffset val="100"/>
        <c:tickLblSkip val="2"/>
        <c:tickMarkSkip val="2"/>
        <c:noMultiLvlLbl val="0"/>
      </c:catAx>
      <c:valAx>
        <c:axId val="71884096"/>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sz="1387"/>
            </a:pPr>
            <a:endParaRPr lang="en-US"/>
          </a:p>
        </c:txPr>
        <c:crossAx val="45727232"/>
        <c:crosses val="autoZero"/>
        <c:crossBetween val="between"/>
        <c:majorUnit val="0.1"/>
      </c:valAx>
      <c:spPr>
        <a:noFill/>
        <a:ln w="25384">
          <a:noFill/>
        </a:ln>
      </c:spPr>
    </c:plotArea>
    <c:plotVisOnly val="1"/>
    <c:dispBlanksAs val="gap"/>
    <c:showDLblsOverMax val="0"/>
  </c:chart>
  <c:spPr>
    <a:noFill/>
    <a:ln>
      <a:noFill/>
    </a:ln>
  </c:spPr>
  <c:txPr>
    <a:bodyPr/>
    <a:lstStyle/>
    <a:p>
      <a:pPr>
        <a:defRPr sz="887"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180637883748323E-2"/>
          <c:y val="3.7012795275590607E-2"/>
          <c:w val="0.93581936211625194"/>
          <c:h val="0.93575623359581106"/>
        </c:manualLayout>
      </c:layout>
      <c:barChart>
        <c:barDir val="col"/>
        <c:grouping val="stacked"/>
        <c:varyColors val="0"/>
        <c:ser>
          <c:idx val="1"/>
          <c:order val="0"/>
          <c:tx>
            <c:strRef>
              <c:f>Sheet1!$B$1</c:f>
              <c:strCache>
                <c:ptCount val="1"/>
                <c:pt idx="0">
                  <c:v>Somewhat</c:v>
                </c:pt>
              </c:strCache>
            </c:strRef>
          </c:tx>
          <c:spPr>
            <a:solidFill>
              <a:schemeClr val="accent1"/>
            </a:solidFill>
            <a:ln w="3171">
              <a:solidFill>
                <a:schemeClr val="tx1"/>
              </a:solidFill>
            </a:ln>
          </c:spPr>
          <c:invertIfNegative val="0"/>
          <c:dPt>
            <c:idx val="1"/>
            <c:invertIfNegative val="0"/>
            <c:bubble3D val="0"/>
            <c:spPr>
              <a:solidFill>
                <a:srgbClr val="FFCC29"/>
              </a:solidFill>
              <a:ln w="3171">
                <a:solidFill>
                  <a:schemeClr val="tx1"/>
                </a:solidFill>
              </a:ln>
            </c:spPr>
          </c:dPt>
          <c:dPt>
            <c:idx val="3"/>
            <c:invertIfNegative val="0"/>
            <c:bubble3D val="0"/>
            <c:spPr>
              <a:solidFill>
                <a:srgbClr val="FFCC29"/>
              </a:solidFill>
              <a:ln w="3171">
                <a:solidFill>
                  <a:schemeClr val="tx1"/>
                </a:solidFill>
              </a:ln>
            </c:spPr>
          </c:dPt>
          <c:dPt>
            <c:idx val="5"/>
            <c:invertIfNegative val="0"/>
            <c:bubble3D val="0"/>
            <c:spPr>
              <a:solidFill>
                <a:srgbClr val="FFCC29"/>
              </a:solidFill>
              <a:ln w="3171">
                <a:solidFill>
                  <a:schemeClr val="tx1"/>
                </a:solidFill>
              </a:ln>
            </c:spPr>
          </c:dPt>
          <c:dPt>
            <c:idx val="7"/>
            <c:invertIfNegative val="0"/>
            <c:bubble3D val="0"/>
            <c:spPr>
              <a:solidFill>
                <a:srgbClr val="FFCC29"/>
              </a:solidFill>
              <a:ln w="3171">
                <a:solidFill>
                  <a:schemeClr val="tx1"/>
                </a:solidFill>
              </a:ln>
            </c:spPr>
          </c:dPt>
          <c:dPt>
            <c:idx val="9"/>
            <c:invertIfNegative val="0"/>
            <c:bubble3D val="0"/>
            <c:spPr>
              <a:solidFill>
                <a:srgbClr val="FFCC29"/>
              </a:solidFill>
              <a:ln w="3171">
                <a:solidFill>
                  <a:schemeClr val="tx1"/>
                </a:solidFill>
              </a:ln>
            </c:spPr>
          </c:dPt>
          <c:dPt>
            <c:idx val="11"/>
            <c:invertIfNegative val="0"/>
            <c:bubble3D val="0"/>
            <c:spPr>
              <a:solidFill>
                <a:srgbClr val="FFCC29"/>
              </a:solidFill>
              <a:ln w="3171">
                <a:solidFill>
                  <a:schemeClr val="tx1"/>
                </a:solidFill>
              </a:ln>
            </c:spPr>
          </c:dPt>
          <c:dLbls>
            <c:numFmt formatCode="0.0%" sourceLinked="0"/>
            <c:spPr>
              <a:noFill/>
              <a:ln w="18956">
                <a:noFill/>
              </a:ln>
            </c:spPr>
            <c:txPr>
              <a:bodyPr/>
              <a:lstStyle/>
              <a:p>
                <a:pPr>
                  <a:defRPr sz="1396"/>
                </a:pPr>
                <a:endParaRPr lang="en-US"/>
              </a:p>
            </c:txPr>
            <c:showLegendKey val="0"/>
            <c:showVal val="1"/>
            <c:showCatName val="0"/>
            <c:showSerName val="0"/>
            <c:showPercent val="0"/>
            <c:showBubbleSize val="0"/>
            <c:showLeaderLines val="0"/>
          </c:dLbls>
          <c:cat>
            <c:strRef>
              <c:f>Sheet1!$A$2:$A$13</c:f>
              <c:strCache>
                <c:ptCount val="12"/>
                <c:pt idx="0">
                  <c:v>Personal finances</c:v>
                </c:pt>
                <c:pt idx="1">
                  <c:v>comp</c:v>
                </c:pt>
                <c:pt idx="2">
                  <c:v>Lack of personal time</c:v>
                </c:pt>
                <c:pt idx="3">
                  <c:v>comp</c:v>
                </c:pt>
                <c:pt idx="4">
                  <c:v>Job security</c:v>
                </c:pt>
                <c:pt idx="5">
                  <c:v>comp</c:v>
                </c:pt>
                <c:pt idx="6">
                  <c:v>Working with underprepared students</c:v>
                </c:pt>
                <c:pt idx="7">
                  <c:v>comp</c:v>
                </c:pt>
                <c:pt idx="8">
                  <c:v>Change in work responsibilities</c:v>
                </c:pt>
                <c:pt idx="9">
                  <c:v>comp</c:v>
                </c:pt>
                <c:pt idx="10">
                  <c:v>Institutional budget cuts</c:v>
                </c:pt>
                <c:pt idx="11">
                  <c:v>comp</c:v>
                </c:pt>
              </c:strCache>
            </c:strRef>
          </c:cat>
          <c:val>
            <c:numRef>
              <c:f>Sheet1!$B$2:$B$13</c:f>
              <c:numCache>
                <c:formatCode>0.0%</c:formatCode>
                <c:ptCount val="12"/>
                <c:pt idx="0">
                  <c:v>0.41699999999999998</c:v>
                </c:pt>
                <c:pt idx="1">
                  <c:v>0.42299999999999999</c:v>
                </c:pt>
                <c:pt idx="2">
                  <c:v>0.498</c:v>
                </c:pt>
                <c:pt idx="3">
                  <c:v>0.47099999999999997</c:v>
                </c:pt>
                <c:pt idx="4">
                  <c:v>0.20799999999999999</c:v>
                </c:pt>
                <c:pt idx="5">
                  <c:v>0.245</c:v>
                </c:pt>
                <c:pt idx="6">
                  <c:v>0.53800000000000003</c:v>
                </c:pt>
                <c:pt idx="7">
                  <c:v>0.57099999999999995</c:v>
                </c:pt>
                <c:pt idx="8">
                  <c:v>0.47599999999999998</c:v>
                </c:pt>
                <c:pt idx="9">
                  <c:v>0.51600000000000001</c:v>
                </c:pt>
                <c:pt idx="10">
                  <c:v>0.48</c:v>
                </c:pt>
                <c:pt idx="11">
                  <c:v>0.5</c:v>
                </c:pt>
              </c:numCache>
            </c:numRef>
          </c:val>
        </c:ser>
        <c:ser>
          <c:idx val="0"/>
          <c:order val="1"/>
          <c:tx>
            <c:strRef>
              <c:f>Sheet1!$C$1</c:f>
              <c:strCache>
                <c:ptCount val="1"/>
                <c:pt idx="0">
                  <c:v>Extensive</c:v>
                </c:pt>
              </c:strCache>
            </c:strRef>
          </c:tx>
          <c:spPr>
            <a:solidFill>
              <a:srgbClr val="C5FFFE"/>
            </a:solidFill>
            <a:ln w="3171">
              <a:solidFill>
                <a:schemeClr val="tx1"/>
              </a:solidFill>
            </a:ln>
          </c:spPr>
          <c:invertIfNegative val="0"/>
          <c:dPt>
            <c:idx val="1"/>
            <c:invertIfNegative val="0"/>
            <c:bubble3D val="0"/>
            <c:spPr>
              <a:solidFill>
                <a:schemeClr val="accent2"/>
              </a:solidFill>
              <a:ln w="3171">
                <a:solidFill>
                  <a:schemeClr val="tx1"/>
                </a:solidFill>
              </a:ln>
            </c:spPr>
          </c:dPt>
          <c:dPt>
            <c:idx val="3"/>
            <c:invertIfNegative val="0"/>
            <c:bubble3D val="0"/>
            <c:spPr>
              <a:solidFill>
                <a:schemeClr val="accent2"/>
              </a:solidFill>
              <a:ln w="3171">
                <a:solidFill>
                  <a:schemeClr val="tx1"/>
                </a:solidFill>
              </a:ln>
            </c:spPr>
          </c:dPt>
          <c:dPt>
            <c:idx val="5"/>
            <c:invertIfNegative val="0"/>
            <c:bubble3D val="0"/>
            <c:spPr>
              <a:solidFill>
                <a:schemeClr val="accent2"/>
              </a:solidFill>
              <a:ln w="3171">
                <a:solidFill>
                  <a:schemeClr val="tx1"/>
                </a:solidFill>
              </a:ln>
            </c:spPr>
          </c:dPt>
          <c:dPt>
            <c:idx val="7"/>
            <c:invertIfNegative val="0"/>
            <c:bubble3D val="0"/>
            <c:spPr>
              <a:solidFill>
                <a:schemeClr val="accent2"/>
              </a:solidFill>
              <a:ln w="3171">
                <a:solidFill>
                  <a:schemeClr val="tx1"/>
                </a:solidFill>
              </a:ln>
            </c:spPr>
          </c:dPt>
          <c:dPt>
            <c:idx val="9"/>
            <c:invertIfNegative val="0"/>
            <c:bubble3D val="0"/>
            <c:spPr>
              <a:solidFill>
                <a:schemeClr val="accent2"/>
              </a:solidFill>
              <a:ln w="3171">
                <a:solidFill>
                  <a:schemeClr val="tx1"/>
                </a:solidFill>
              </a:ln>
            </c:spPr>
          </c:dPt>
          <c:dPt>
            <c:idx val="11"/>
            <c:invertIfNegative val="0"/>
            <c:bubble3D val="0"/>
            <c:spPr>
              <a:solidFill>
                <a:schemeClr val="accent2"/>
              </a:solidFill>
              <a:ln w="3171">
                <a:solidFill>
                  <a:schemeClr val="tx1"/>
                </a:solidFill>
              </a:ln>
            </c:spPr>
          </c:dPt>
          <c:dLbls>
            <c:numFmt formatCode="0.0%" sourceLinked="0"/>
            <c:spPr>
              <a:noFill/>
              <a:ln w="18956">
                <a:noFill/>
              </a:ln>
            </c:spPr>
            <c:txPr>
              <a:bodyPr/>
              <a:lstStyle/>
              <a:p>
                <a:pPr>
                  <a:defRPr sz="1396"/>
                </a:pPr>
                <a:endParaRPr lang="en-US"/>
              </a:p>
            </c:txPr>
            <c:showLegendKey val="0"/>
            <c:showVal val="1"/>
            <c:showCatName val="0"/>
            <c:showSerName val="0"/>
            <c:showPercent val="0"/>
            <c:showBubbleSize val="0"/>
            <c:showLeaderLines val="0"/>
          </c:dLbls>
          <c:cat>
            <c:strRef>
              <c:f>Sheet1!$A$2:$A$13</c:f>
              <c:strCache>
                <c:ptCount val="12"/>
                <c:pt idx="0">
                  <c:v>Personal finances</c:v>
                </c:pt>
                <c:pt idx="1">
                  <c:v>comp</c:v>
                </c:pt>
                <c:pt idx="2">
                  <c:v>Lack of personal time</c:v>
                </c:pt>
                <c:pt idx="3">
                  <c:v>comp</c:v>
                </c:pt>
                <c:pt idx="4">
                  <c:v>Job security</c:v>
                </c:pt>
                <c:pt idx="5">
                  <c:v>comp</c:v>
                </c:pt>
                <c:pt idx="6">
                  <c:v>Working with underprepared students</c:v>
                </c:pt>
                <c:pt idx="7">
                  <c:v>comp</c:v>
                </c:pt>
                <c:pt idx="8">
                  <c:v>Change in work responsibilities</c:v>
                </c:pt>
                <c:pt idx="9">
                  <c:v>comp</c:v>
                </c:pt>
                <c:pt idx="10">
                  <c:v>Institutional budget cuts</c:v>
                </c:pt>
                <c:pt idx="11">
                  <c:v>comp</c:v>
                </c:pt>
              </c:strCache>
            </c:strRef>
          </c:cat>
          <c:val>
            <c:numRef>
              <c:f>Sheet1!$C$2:$C$13</c:f>
              <c:numCache>
                <c:formatCode>0.0%</c:formatCode>
                <c:ptCount val="12"/>
                <c:pt idx="0">
                  <c:v>0.121</c:v>
                </c:pt>
                <c:pt idx="1">
                  <c:v>0.184</c:v>
                </c:pt>
                <c:pt idx="2">
                  <c:v>0.27500000000000002</c:v>
                </c:pt>
                <c:pt idx="3">
                  <c:v>0.29399999999999998</c:v>
                </c:pt>
                <c:pt idx="4">
                  <c:v>7.6999999999999999E-2</c:v>
                </c:pt>
                <c:pt idx="5">
                  <c:v>0.08</c:v>
                </c:pt>
                <c:pt idx="6">
                  <c:v>0.1</c:v>
                </c:pt>
                <c:pt idx="7">
                  <c:v>8.5000000000000006E-2</c:v>
                </c:pt>
                <c:pt idx="8">
                  <c:v>0.23300000000000001</c:v>
                </c:pt>
                <c:pt idx="9">
                  <c:v>0.24199999999999999</c:v>
                </c:pt>
                <c:pt idx="10">
                  <c:v>0.19600000000000001</c:v>
                </c:pt>
                <c:pt idx="11">
                  <c:v>0.255</c:v>
                </c:pt>
              </c:numCache>
            </c:numRef>
          </c:val>
        </c:ser>
        <c:dLbls>
          <c:showLegendKey val="0"/>
          <c:showVal val="0"/>
          <c:showCatName val="0"/>
          <c:showSerName val="0"/>
          <c:showPercent val="0"/>
          <c:showBubbleSize val="0"/>
        </c:dLbls>
        <c:gapWidth val="33"/>
        <c:overlap val="100"/>
        <c:axId val="45848576"/>
        <c:axId val="43650432"/>
      </c:barChart>
      <c:catAx>
        <c:axId val="45848576"/>
        <c:scaling>
          <c:orientation val="minMax"/>
        </c:scaling>
        <c:delete val="0"/>
        <c:axPos val="b"/>
        <c:majorGridlines/>
        <c:majorTickMark val="none"/>
        <c:minorTickMark val="none"/>
        <c:tickLblPos val="none"/>
        <c:spPr>
          <a:noFill/>
          <a:ln w="0">
            <a:solidFill>
              <a:schemeClr val="tx1"/>
            </a:solidFill>
            <a:prstDash val="solid"/>
          </a:ln>
        </c:spPr>
        <c:crossAx val="43650432"/>
        <c:crosses val="autoZero"/>
        <c:auto val="1"/>
        <c:lblAlgn val="ctr"/>
        <c:lblOffset val="100"/>
        <c:tickMarkSkip val="2"/>
        <c:noMultiLvlLbl val="0"/>
      </c:catAx>
      <c:valAx>
        <c:axId val="43650432"/>
        <c:scaling>
          <c:orientation val="minMax"/>
          <c:max val="1"/>
          <c:min val="0"/>
        </c:scaling>
        <c:delete val="0"/>
        <c:axPos val="l"/>
        <c:numFmt formatCode="0%" sourceLinked="0"/>
        <c:majorTickMark val="none"/>
        <c:minorTickMark val="none"/>
        <c:tickLblPos val="nextTo"/>
        <c:spPr>
          <a:ln w="2378">
            <a:solidFill>
              <a:schemeClr val="tx1"/>
            </a:solidFill>
            <a:prstDash val="solid"/>
          </a:ln>
        </c:spPr>
        <c:txPr>
          <a:bodyPr rot="0" vert="horz"/>
          <a:lstStyle/>
          <a:p>
            <a:pPr>
              <a:defRPr sz="1393"/>
            </a:pPr>
            <a:endParaRPr lang="en-US"/>
          </a:p>
        </c:txPr>
        <c:crossAx val="45848576"/>
        <c:crosses val="autoZero"/>
        <c:crossBetween val="between"/>
        <c:majorUnit val="0.1"/>
      </c:valAx>
      <c:spPr>
        <a:noFill/>
        <a:ln w="25384">
          <a:noFill/>
        </a:ln>
      </c:spPr>
    </c:plotArea>
    <c:plotVisOnly val="1"/>
    <c:dispBlanksAs val="gap"/>
    <c:showDLblsOverMax val="0"/>
  </c:chart>
  <c:spPr>
    <a:noFill/>
    <a:ln>
      <a:noFill/>
    </a:ln>
  </c:spPr>
  <c:txPr>
    <a:bodyPr/>
    <a:lstStyle/>
    <a:p>
      <a:pPr>
        <a:defRPr sz="119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904"/>
          <c:y val="0.11189024982988199"/>
          <c:w val="0.71200417255535409"/>
          <c:h val="0.77732818119958014"/>
        </c:manualLayout>
      </c:layout>
      <c:barChart>
        <c:barDir val="col"/>
        <c:grouping val="clustered"/>
        <c:varyColors val="0"/>
        <c:ser>
          <c:idx val="2"/>
          <c:order val="0"/>
          <c:tx>
            <c:strRef>
              <c:f>Sheet1!$B$1</c:f>
              <c:strCache>
                <c:ptCount val="1"/>
                <c:pt idx="0">
                  <c:v>Institution</c:v>
                </c:pt>
              </c:strCache>
            </c:strRef>
          </c:tx>
          <c:spPr>
            <a:solidFill>
              <a:schemeClr val="hlink"/>
            </a:solidFill>
            <a:ln w="3169">
              <a:solidFill>
                <a:schemeClr val="tx1"/>
              </a:solidFill>
            </a:ln>
          </c:spPr>
          <c:invertIfNegative val="0"/>
          <c:dLbls>
            <c:numFmt formatCode="#,##0.0" sourceLinked="0"/>
            <c:spPr>
              <a:noFill/>
              <a:ln w="27694">
                <a:noFill/>
              </a:ln>
            </c:spPr>
            <c:showLegendKey val="0"/>
            <c:showVal val="1"/>
            <c:showCatName val="0"/>
            <c:showSerName val="0"/>
            <c:showPercent val="0"/>
            <c:showBubbleSize val="0"/>
            <c:showLeaderLines val="0"/>
          </c:dLbls>
          <c:cat>
            <c:strRef>
              <c:f>Sheet1!$A$2:$A$4</c:f>
              <c:strCache>
                <c:ptCount val="3"/>
                <c:pt idx="0">
                  <c:v>All Faculty</c:v>
                </c:pt>
                <c:pt idx="1">
                  <c:v>Men</c:v>
                </c:pt>
                <c:pt idx="2">
                  <c:v>Women</c:v>
                </c:pt>
              </c:strCache>
            </c:strRef>
          </c:cat>
          <c:val>
            <c:numRef>
              <c:f>Sheet1!$B$2:$B$4</c:f>
              <c:numCache>
                <c:formatCode>0.00</c:formatCode>
                <c:ptCount val="3"/>
                <c:pt idx="0">
                  <c:v>51.8</c:v>
                </c:pt>
                <c:pt idx="1">
                  <c:v>52.45</c:v>
                </c:pt>
                <c:pt idx="2">
                  <c:v>51.03</c:v>
                </c:pt>
              </c:numCache>
            </c:numRef>
          </c:val>
        </c:ser>
        <c:ser>
          <c:idx val="0"/>
          <c:order val="1"/>
          <c:tx>
            <c:strRef>
              <c:f>Sheet1!$C$1</c:f>
              <c:strCache>
                <c:ptCount val="1"/>
                <c:pt idx="0">
                  <c:v>Comparison</c:v>
                </c:pt>
              </c:strCache>
            </c:strRef>
          </c:tx>
          <c:spPr>
            <a:solidFill>
              <a:srgbClr val="FFCC00"/>
            </a:solidFill>
            <a:ln w="3169">
              <a:solidFill>
                <a:schemeClr val="tx1"/>
              </a:solidFill>
            </a:ln>
          </c:spPr>
          <c:invertIfNegative val="0"/>
          <c:dLbls>
            <c:numFmt formatCode="#,##0.0" sourceLinked="0"/>
            <c:spPr>
              <a:noFill/>
              <a:ln w="27694">
                <a:noFill/>
              </a:ln>
            </c:spPr>
            <c:showLegendKey val="0"/>
            <c:showVal val="1"/>
            <c:showCatName val="0"/>
            <c:showSerName val="0"/>
            <c:showPercent val="0"/>
            <c:showBubbleSize val="0"/>
            <c:showLeaderLines val="0"/>
          </c:dLbls>
          <c:cat>
            <c:strRef>
              <c:f>Sheet1!$A$2:$A$4</c:f>
              <c:strCache>
                <c:ptCount val="3"/>
                <c:pt idx="0">
                  <c:v>All Faculty</c:v>
                </c:pt>
                <c:pt idx="1">
                  <c:v>Men</c:v>
                </c:pt>
                <c:pt idx="2">
                  <c:v>Women</c:v>
                </c:pt>
              </c:strCache>
            </c:strRef>
          </c:cat>
          <c:val>
            <c:numRef>
              <c:f>Sheet1!$C$2:$C$4</c:f>
              <c:numCache>
                <c:formatCode>0.00</c:formatCode>
                <c:ptCount val="3"/>
                <c:pt idx="0">
                  <c:v>49.87</c:v>
                </c:pt>
                <c:pt idx="1">
                  <c:v>50.56</c:v>
                </c:pt>
                <c:pt idx="2">
                  <c:v>49.08</c:v>
                </c:pt>
              </c:numCache>
            </c:numRef>
          </c:val>
        </c:ser>
        <c:dLbls>
          <c:showLegendKey val="0"/>
          <c:showVal val="0"/>
          <c:showCatName val="0"/>
          <c:showSerName val="0"/>
          <c:showPercent val="0"/>
          <c:showBubbleSize val="0"/>
        </c:dLbls>
        <c:gapWidth val="50"/>
        <c:axId val="46067712"/>
        <c:axId val="95395840"/>
      </c:barChart>
      <c:catAx>
        <c:axId val="46067712"/>
        <c:scaling>
          <c:orientation val="minMax"/>
        </c:scaling>
        <c:delete val="0"/>
        <c:axPos val="b"/>
        <c:numFmt formatCode="General" sourceLinked="1"/>
        <c:majorTickMark val="none"/>
        <c:minorTickMark val="none"/>
        <c:tickLblPos val="nextTo"/>
        <c:spPr>
          <a:ln w="3463">
            <a:solidFill>
              <a:schemeClr val="tx1"/>
            </a:solidFill>
            <a:prstDash val="solid"/>
          </a:ln>
        </c:spPr>
        <c:txPr>
          <a:bodyPr rot="0" vert="horz"/>
          <a:lstStyle/>
          <a:p>
            <a:pPr rtl="0">
              <a:defRPr/>
            </a:pPr>
            <a:endParaRPr lang="en-US"/>
          </a:p>
        </c:txPr>
        <c:crossAx val="95395840"/>
        <c:crosses val="autoZero"/>
        <c:auto val="1"/>
        <c:lblAlgn val="ctr"/>
        <c:lblOffset val="100"/>
        <c:tickLblSkip val="1"/>
        <c:tickMarkSkip val="1"/>
        <c:noMultiLvlLbl val="0"/>
      </c:catAx>
      <c:valAx>
        <c:axId val="95395840"/>
        <c:scaling>
          <c:orientation val="minMax"/>
          <c:max val="60"/>
          <c:min val="40"/>
        </c:scaling>
        <c:delete val="0"/>
        <c:axPos val="l"/>
        <c:numFmt formatCode="#,##0" sourceLinked="0"/>
        <c:majorTickMark val="none"/>
        <c:minorTickMark val="none"/>
        <c:tickLblPos val="nextTo"/>
        <c:spPr>
          <a:ln w="3463">
            <a:solidFill>
              <a:schemeClr val="tx1"/>
            </a:solidFill>
            <a:prstDash val="solid"/>
          </a:ln>
        </c:spPr>
        <c:txPr>
          <a:bodyPr rot="0" vert="horz"/>
          <a:lstStyle/>
          <a:p>
            <a:pPr>
              <a:defRPr/>
            </a:pPr>
            <a:endParaRPr lang="en-US"/>
          </a:p>
        </c:txPr>
        <c:crossAx val="46067712"/>
        <c:crosses val="autoZero"/>
        <c:crossBetween val="between"/>
        <c:majorUnit val="2"/>
        <c:minorUnit val="4.0000000000000008E-2"/>
      </c:valAx>
      <c:spPr>
        <a:noFill/>
        <a:ln w="25386">
          <a:noFill/>
        </a:ln>
      </c:spPr>
    </c:plotArea>
    <c:plotVisOnly val="1"/>
    <c:dispBlanksAs val="gap"/>
    <c:showDLblsOverMax val="0"/>
  </c:chart>
  <c:spPr>
    <a:noFill/>
    <a:ln>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552552419711608E-2"/>
          <c:y val="4.2679625984251991E-2"/>
          <c:w val="0.9554474475802901"/>
          <c:h val="0.93629374453193293"/>
        </c:manualLayout>
      </c:layout>
      <c:barChart>
        <c:barDir val="col"/>
        <c:grouping val="stacked"/>
        <c:varyColors val="0"/>
        <c:ser>
          <c:idx val="1"/>
          <c:order val="0"/>
          <c:tx>
            <c:strRef>
              <c:f>Sheet1!$C$1</c:f>
              <c:strCache>
                <c:ptCount val="1"/>
                <c:pt idx="0">
                  <c:v>Agree strongly</c:v>
                </c:pt>
              </c:strCache>
            </c:strRef>
          </c:tx>
          <c:spPr>
            <a:solidFill>
              <a:srgbClr val="CCFFFF"/>
            </a:solidFill>
            <a:ln w="3173">
              <a:solidFill>
                <a:schemeClr val="tx1"/>
              </a:solidFill>
            </a:ln>
          </c:spPr>
          <c:invertIfNegative val="0"/>
          <c:dPt>
            <c:idx val="0"/>
            <c:invertIfNegative val="0"/>
            <c:bubble3D val="0"/>
            <c:spPr>
              <a:solidFill>
                <a:schemeClr val="accent1"/>
              </a:solidFill>
              <a:ln w="3173">
                <a:solidFill>
                  <a:schemeClr val="tx1"/>
                </a:solidFill>
              </a:ln>
            </c:spPr>
          </c:dPt>
          <c:dPt>
            <c:idx val="1"/>
            <c:invertIfNegative val="0"/>
            <c:bubble3D val="0"/>
            <c:spPr>
              <a:solidFill>
                <a:srgbClr val="FFCC29"/>
              </a:solidFill>
              <a:ln w="3173">
                <a:solidFill>
                  <a:schemeClr val="tx1"/>
                </a:solidFill>
              </a:ln>
            </c:spPr>
          </c:dPt>
          <c:dPt>
            <c:idx val="2"/>
            <c:invertIfNegative val="0"/>
            <c:bubble3D val="0"/>
            <c:spPr>
              <a:solidFill>
                <a:schemeClr val="accent1"/>
              </a:solidFill>
              <a:ln w="3173">
                <a:solidFill>
                  <a:schemeClr val="tx1"/>
                </a:solidFill>
              </a:ln>
            </c:spPr>
          </c:dPt>
          <c:dPt>
            <c:idx val="3"/>
            <c:invertIfNegative val="0"/>
            <c:bubble3D val="0"/>
            <c:spPr>
              <a:solidFill>
                <a:srgbClr val="FFCC29"/>
              </a:solidFill>
              <a:ln w="3173">
                <a:solidFill>
                  <a:schemeClr val="tx1"/>
                </a:solidFill>
              </a:ln>
            </c:spPr>
          </c:dPt>
          <c:dPt>
            <c:idx val="4"/>
            <c:invertIfNegative val="0"/>
            <c:bubble3D val="0"/>
            <c:spPr>
              <a:solidFill>
                <a:schemeClr val="accent1"/>
              </a:solidFill>
              <a:ln w="3173">
                <a:solidFill>
                  <a:schemeClr val="tx1"/>
                </a:solidFill>
              </a:ln>
            </c:spPr>
          </c:dPt>
          <c:dPt>
            <c:idx val="5"/>
            <c:invertIfNegative val="0"/>
            <c:bubble3D val="0"/>
            <c:spPr>
              <a:solidFill>
                <a:srgbClr val="FFCC29"/>
              </a:solidFill>
              <a:ln w="3173">
                <a:solidFill>
                  <a:schemeClr val="tx1"/>
                </a:solidFill>
              </a:ln>
            </c:spPr>
          </c:dPt>
          <c:dPt>
            <c:idx val="6"/>
            <c:invertIfNegative val="0"/>
            <c:bubble3D val="0"/>
            <c:spPr>
              <a:solidFill>
                <a:schemeClr val="accent1"/>
              </a:solidFill>
              <a:ln w="3173">
                <a:solidFill>
                  <a:schemeClr val="tx1"/>
                </a:solidFill>
              </a:ln>
            </c:spPr>
          </c:dPt>
          <c:dPt>
            <c:idx val="7"/>
            <c:invertIfNegative val="0"/>
            <c:bubble3D val="0"/>
            <c:spPr>
              <a:solidFill>
                <a:srgbClr val="FFCC29"/>
              </a:solidFill>
              <a:ln w="3173">
                <a:solidFill>
                  <a:schemeClr val="tx1"/>
                </a:solidFill>
              </a:ln>
            </c:spPr>
          </c:dPt>
          <c:dPt>
            <c:idx val="9"/>
            <c:invertIfNegative val="0"/>
            <c:bubble3D val="0"/>
            <c:spPr>
              <a:solidFill>
                <a:srgbClr val="FFFF99"/>
              </a:solidFill>
              <a:ln w="3173">
                <a:solidFill>
                  <a:schemeClr val="tx1"/>
                </a:solidFill>
              </a:ln>
            </c:spPr>
          </c:dPt>
          <c:dPt>
            <c:idx val="11"/>
            <c:invertIfNegative val="0"/>
            <c:bubble3D val="0"/>
            <c:spPr>
              <a:solidFill>
                <a:srgbClr val="FFFF99"/>
              </a:solidFill>
              <a:ln w="3173">
                <a:solidFill>
                  <a:schemeClr val="tx1"/>
                </a:solidFill>
              </a:ln>
            </c:spPr>
          </c:dPt>
          <c:dLbls>
            <c:numFmt formatCode="0.0%" sourceLinked="0"/>
            <c:spPr>
              <a:noFill/>
              <a:ln w="18980">
                <a:noFill/>
              </a:ln>
            </c:spPr>
            <c:txPr>
              <a:bodyPr/>
              <a:lstStyle/>
              <a:p>
                <a:pPr>
                  <a:defRPr sz="1395"/>
                </a:pPr>
                <a:endParaRPr lang="en-US"/>
              </a:p>
            </c:txPr>
            <c:showLegendKey val="0"/>
            <c:showVal val="1"/>
            <c:showCatName val="0"/>
            <c:showSerName val="0"/>
            <c:showPercent val="0"/>
            <c:showBubbleSize val="0"/>
            <c:showLeaderLines val="0"/>
          </c:dLbls>
          <c:cat>
            <c:strRef>
              <c:f>Sheet1!$A$2:$A$7</c:f>
              <c:strCache>
                <c:ptCount val="6"/>
                <c:pt idx="0">
                  <c:v>This institution has effective hiring practices and policies that increase faculty diversity</c:v>
                </c:pt>
                <c:pt idx="1">
                  <c:v>comp</c:v>
                </c:pt>
                <c:pt idx="2">
                  <c:v>This institution successfully educates students in remedial/developmental education</c:v>
                </c:pt>
                <c:pt idx="3">
                  <c:v>comp</c:v>
                </c:pt>
                <c:pt idx="4">
                  <c:v>Faculty are not prepared to deal with conflict over diversity issues in the classroom</c:v>
                </c:pt>
                <c:pt idx="5">
                  <c:v>comp</c:v>
                </c:pt>
              </c:strCache>
            </c:strRef>
          </c:cat>
          <c:val>
            <c:numRef>
              <c:f>Sheet1!$C$2:$C$7</c:f>
              <c:numCache>
                <c:formatCode>0.0%</c:formatCode>
                <c:ptCount val="6"/>
                <c:pt idx="0">
                  <c:v>0.57399999999999995</c:v>
                </c:pt>
                <c:pt idx="1">
                  <c:v>0.499</c:v>
                </c:pt>
                <c:pt idx="2">
                  <c:v>0.50700000000000001</c:v>
                </c:pt>
                <c:pt idx="3">
                  <c:v>0.495</c:v>
                </c:pt>
                <c:pt idx="4">
                  <c:v>0.45600000000000002</c:v>
                </c:pt>
                <c:pt idx="5">
                  <c:v>0.36899999999999999</c:v>
                </c:pt>
              </c:numCache>
            </c:numRef>
          </c:val>
        </c:ser>
        <c:ser>
          <c:idx val="0"/>
          <c:order val="1"/>
          <c:tx>
            <c:strRef>
              <c:f>Sheet1!$B$1</c:f>
              <c:strCache>
                <c:ptCount val="1"/>
                <c:pt idx="0">
                  <c:v>Agree somewhat</c:v>
                </c:pt>
              </c:strCache>
            </c:strRef>
          </c:tx>
          <c:spPr>
            <a:solidFill>
              <a:schemeClr val="accent1"/>
            </a:solidFill>
            <a:ln w="3173">
              <a:solidFill>
                <a:schemeClr val="tx1"/>
              </a:solidFill>
            </a:ln>
          </c:spPr>
          <c:invertIfNegative val="0"/>
          <c:dPt>
            <c:idx val="0"/>
            <c:invertIfNegative val="0"/>
            <c:bubble3D val="0"/>
            <c:spPr>
              <a:solidFill>
                <a:srgbClr val="C5FFFE"/>
              </a:solidFill>
              <a:ln w="3173">
                <a:solidFill>
                  <a:schemeClr val="tx1"/>
                </a:solidFill>
              </a:ln>
            </c:spPr>
          </c:dPt>
          <c:dPt>
            <c:idx val="1"/>
            <c:invertIfNegative val="0"/>
            <c:bubble3D val="0"/>
            <c:spPr>
              <a:solidFill>
                <a:schemeClr val="accent2"/>
              </a:solidFill>
              <a:ln w="3173">
                <a:solidFill>
                  <a:schemeClr val="tx1"/>
                </a:solidFill>
              </a:ln>
            </c:spPr>
          </c:dPt>
          <c:dPt>
            <c:idx val="2"/>
            <c:invertIfNegative val="0"/>
            <c:bubble3D val="0"/>
            <c:spPr>
              <a:solidFill>
                <a:srgbClr val="C5FFFE"/>
              </a:solidFill>
              <a:ln w="3173">
                <a:solidFill>
                  <a:schemeClr val="tx1"/>
                </a:solidFill>
              </a:ln>
            </c:spPr>
          </c:dPt>
          <c:dPt>
            <c:idx val="3"/>
            <c:invertIfNegative val="0"/>
            <c:bubble3D val="0"/>
            <c:spPr>
              <a:solidFill>
                <a:schemeClr val="accent2"/>
              </a:solidFill>
              <a:ln w="3173">
                <a:solidFill>
                  <a:schemeClr val="tx1"/>
                </a:solidFill>
              </a:ln>
            </c:spPr>
          </c:dPt>
          <c:dPt>
            <c:idx val="4"/>
            <c:invertIfNegative val="0"/>
            <c:bubble3D val="0"/>
            <c:spPr>
              <a:solidFill>
                <a:srgbClr val="C5FFFE"/>
              </a:solidFill>
              <a:ln w="3173">
                <a:solidFill>
                  <a:schemeClr val="tx1"/>
                </a:solidFill>
              </a:ln>
            </c:spPr>
          </c:dPt>
          <c:dPt>
            <c:idx val="5"/>
            <c:invertIfNegative val="0"/>
            <c:bubble3D val="0"/>
            <c:spPr>
              <a:solidFill>
                <a:schemeClr val="accent2"/>
              </a:solidFill>
              <a:ln w="3173">
                <a:solidFill>
                  <a:schemeClr val="tx1"/>
                </a:solidFill>
              </a:ln>
            </c:spPr>
          </c:dPt>
          <c:dPt>
            <c:idx val="6"/>
            <c:invertIfNegative val="0"/>
            <c:bubble3D val="0"/>
            <c:spPr>
              <a:solidFill>
                <a:srgbClr val="C5FFFE"/>
              </a:solidFill>
              <a:ln w="3173">
                <a:solidFill>
                  <a:schemeClr val="tx1"/>
                </a:solidFill>
              </a:ln>
            </c:spPr>
          </c:dPt>
          <c:dPt>
            <c:idx val="7"/>
            <c:invertIfNegative val="0"/>
            <c:bubble3D val="0"/>
            <c:spPr>
              <a:solidFill>
                <a:schemeClr val="accent2"/>
              </a:solidFill>
              <a:ln w="3173">
                <a:solidFill>
                  <a:schemeClr val="tx1"/>
                </a:solidFill>
              </a:ln>
            </c:spPr>
          </c:dPt>
          <c:dPt>
            <c:idx val="9"/>
            <c:invertIfNegative val="0"/>
            <c:bubble3D val="0"/>
            <c:spPr>
              <a:solidFill>
                <a:srgbClr val="FFCC00"/>
              </a:solidFill>
              <a:ln w="3173">
                <a:solidFill>
                  <a:schemeClr val="tx1"/>
                </a:solidFill>
              </a:ln>
            </c:spPr>
          </c:dPt>
          <c:dPt>
            <c:idx val="11"/>
            <c:invertIfNegative val="0"/>
            <c:bubble3D val="0"/>
            <c:spPr>
              <a:solidFill>
                <a:srgbClr val="FFCC00"/>
              </a:solidFill>
              <a:ln w="3173">
                <a:solidFill>
                  <a:schemeClr val="tx1"/>
                </a:solidFill>
              </a:ln>
            </c:spPr>
          </c:dPt>
          <c:dLbls>
            <c:numFmt formatCode="0.0%" sourceLinked="0"/>
            <c:spPr>
              <a:noFill/>
              <a:ln w="18980">
                <a:noFill/>
              </a:ln>
            </c:spPr>
            <c:txPr>
              <a:bodyPr/>
              <a:lstStyle/>
              <a:p>
                <a:pPr>
                  <a:defRPr sz="1395"/>
                </a:pPr>
                <a:endParaRPr lang="en-US"/>
              </a:p>
            </c:txPr>
            <c:showLegendKey val="0"/>
            <c:showVal val="1"/>
            <c:showCatName val="0"/>
            <c:showSerName val="0"/>
            <c:showPercent val="0"/>
            <c:showBubbleSize val="0"/>
            <c:showLeaderLines val="0"/>
          </c:dLbls>
          <c:cat>
            <c:strRef>
              <c:f>Sheet1!$A$2:$A$7</c:f>
              <c:strCache>
                <c:ptCount val="6"/>
                <c:pt idx="0">
                  <c:v>This institution has effective hiring practices and policies that increase faculty diversity</c:v>
                </c:pt>
                <c:pt idx="1">
                  <c:v>comp</c:v>
                </c:pt>
                <c:pt idx="2">
                  <c:v>This institution successfully educates students in remedial/developmental education</c:v>
                </c:pt>
                <c:pt idx="3">
                  <c:v>comp</c:v>
                </c:pt>
                <c:pt idx="4">
                  <c:v>Faculty are not prepared to deal with conflict over diversity issues in the classroom</c:v>
                </c:pt>
                <c:pt idx="5">
                  <c:v>comp</c:v>
                </c:pt>
              </c:strCache>
            </c:strRef>
          </c:cat>
          <c:val>
            <c:numRef>
              <c:f>Sheet1!$B$2:$B$7</c:f>
              <c:numCache>
                <c:formatCode>0.0%</c:formatCode>
                <c:ptCount val="6"/>
                <c:pt idx="0">
                  <c:v>0.218</c:v>
                </c:pt>
                <c:pt idx="1">
                  <c:v>0.17599999999999999</c:v>
                </c:pt>
                <c:pt idx="2">
                  <c:v>0.192</c:v>
                </c:pt>
                <c:pt idx="3">
                  <c:v>0.121</c:v>
                </c:pt>
                <c:pt idx="4">
                  <c:v>0.107</c:v>
                </c:pt>
                <c:pt idx="5">
                  <c:v>7.0999999999999994E-2</c:v>
                </c:pt>
              </c:numCache>
            </c:numRef>
          </c:val>
        </c:ser>
        <c:dLbls>
          <c:showLegendKey val="0"/>
          <c:showVal val="0"/>
          <c:showCatName val="0"/>
          <c:showSerName val="0"/>
          <c:showPercent val="0"/>
          <c:showBubbleSize val="0"/>
        </c:dLbls>
        <c:gapWidth val="70"/>
        <c:overlap val="100"/>
        <c:axId val="46234112"/>
        <c:axId val="95398144"/>
      </c:barChart>
      <c:catAx>
        <c:axId val="46234112"/>
        <c:scaling>
          <c:orientation val="minMax"/>
        </c:scaling>
        <c:delete val="0"/>
        <c:axPos val="b"/>
        <c:majorGridlines/>
        <c:majorTickMark val="none"/>
        <c:minorTickMark val="none"/>
        <c:tickLblPos val="none"/>
        <c:crossAx val="95398144"/>
        <c:crosses val="autoZero"/>
        <c:auto val="1"/>
        <c:lblAlgn val="ctr"/>
        <c:lblOffset val="100"/>
        <c:tickLblSkip val="2"/>
        <c:tickMarkSkip val="2"/>
        <c:noMultiLvlLbl val="0"/>
      </c:catAx>
      <c:valAx>
        <c:axId val="95398144"/>
        <c:scaling>
          <c:orientation val="minMax"/>
          <c:max val="1"/>
          <c:min val="0"/>
        </c:scaling>
        <c:delete val="0"/>
        <c:axPos val="l"/>
        <c:numFmt formatCode="0%" sourceLinked="0"/>
        <c:majorTickMark val="none"/>
        <c:minorTickMark val="none"/>
        <c:tickLblPos val="nextTo"/>
        <c:txPr>
          <a:bodyPr rot="0" vert="horz"/>
          <a:lstStyle/>
          <a:p>
            <a:pPr>
              <a:defRPr sz="1395"/>
            </a:pPr>
            <a:endParaRPr lang="en-US"/>
          </a:p>
        </c:txPr>
        <c:crossAx val="46234112"/>
        <c:crosses val="autoZero"/>
        <c:crossBetween val="between"/>
        <c:majorUnit val="0.1"/>
      </c:valAx>
      <c:spPr>
        <a:noFill/>
        <a:ln w="25384">
          <a:noFill/>
        </a:ln>
      </c:spPr>
    </c:plotArea>
    <c:plotVisOnly val="1"/>
    <c:dispBlanksAs val="gap"/>
    <c:showDLblsOverMax val="0"/>
  </c:chart>
  <c:spPr>
    <a:noFill/>
    <a:ln>
      <a:noFill/>
    </a:ln>
  </c:spPr>
  <c:txPr>
    <a:bodyPr/>
    <a:lstStyle/>
    <a:p>
      <a:pPr>
        <a:defRPr sz="892"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904"/>
          <c:y val="0.11189024982988199"/>
          <c:w val="0.71200417255535409"/>
          <c:h val="0.77732818119958014"/>
        </c:manualLayout>
      </c:layout>
      <c:barChart>
        <c:barDir val="col"/>
        <c:grouping val="clustered"/>
        <c:varyColors val="0"/>
        <c:ser>
          <c:idx val="2"/>
          <c:order val="0"/>
          <c:tx>
            <c:strRef>
              <c:f>Sheet1!$B$1</c:f>
              <c:strCache>
                <c:ptCount val="1"/>
                <c:pt idx="0">
                  <c:v>Institution</c:v>
                </c:pt>
              </c:strCache>
            </c:strRef>
          </c:tx>
          <c:spPr>
            <a:solidFill>
              <a:schemeClr val="hlink"/>
            </a:solidFill>
            <a:ln w="3169">
              <a:solidFill>
                <a:schemeClr val="tx1"/>
              </a:solidFill>
            </a:ln>
          </c:spPr>
          <c:invertIfNegative val="0"/>
          <c:dLbls>
            <c:numFmt formatCode="#,##0.0" sourceLinked="0"/>
            <c:spPr>
              <a:noFill/>
              <a:ln w="27694">
                <a:noFill/>
              </a:ln>
            </c:spPr>
            <c:showLegendKey val="0"/>
            <c:showVal val="1"/>
            <c:showCatName val="0"/>
            <c:showSerName val="0"/>
            <c:showPercent val="0"/>
            <c:showBubbleSize val="0"/>
            <c:showLeaderLines val="0"/>
          </c:dLbls>
          <c:cat>
            <c:strRef>
              <c:f>Sheet1!$A$2:$A$4</c:f>
              <c:strCache>
                <c:ptCount val="3"/>
                <c:pt idx="0">
                  <c:v>All Faculty</c:v>
                </c:pt>
                <c:pt idx="1">
                  <c:v>Men</c:v>
                </c:pt>
                <c:pt idx="2">
                  <c:v>Women</c:v>
                </c:pt>
              </c:strCache>
            </c:strRef>
          </c:cat>
          <c:val>
            <c:numRef>
              <c:f>Sheet1!$B$2:$B$4</c:f>
              <c:numCache>
                <c:formatCode>0.00</c:formatCode>
                <c:ptCount val="3"/>
                <c:pt idx="0">
                  <c:v>51.37</c:v>
                </c:pt>
                <c:pt idx="1">
                  <c:v>50.64</c:v>
                </c:pt>
                <c:pt idx="2">
                  <c:v>52.23</c:v>
                </c:pt>
              </c:numCache>
            </c:numRef>
          </c:val>
        </c:ser>
        <c:ser>
          <c:idx val="0"/>
          <c:order val="1"/>
          <c:tx>
            <c:strRef>
              <c:f>Sheet1!$C$1</c:f>
              <c:strCache>
                <c:ptCount val="1"/>
                <c:pt idx="0">
                  <c:v>Comparison</c:v>
                </c:pt>
              </c:strCache>
            </c:strRef>
          </c:tx>
          <c:spPr>
            <a:solidFill>
              <a:srgbClr val="FFCC00"/>
            </a:solidFill>
            <a:ln w="3169">
              <a:solidFill>
                <a:schemeClr val="tx1"/>
              </a:solidFill>
            </a:ln>
          </c:spPr>
          <c:invertIfNegative val="0"/>
          <c:dLbls>
            <c:numFmt formatCode="#,##0.0" sourceLinked="0"/>
            <c:spPr>
              <a:noFill/>
              <a:ln w="27694">
                <a:noFill/>
              </a:ln>
            </c:spPr>
            <c:showLegendKey val="0"/>
            <c:showVal val="1"/>
            <c:showCatName val="0"/>
            <c:showSerName val="0"/>
            <c:showPercent val="0"/>
            <c:showBubbleSize val="0"/>
            <c:showLeaderLines val="0"/>
          </c:dLbls>
          <c:cat>
            <c:strRef>
              <c:f>Sheet1!$A$2:$A$4</c:f>
              <c:strCache>
                <c:ptCount val="3"/>
                <c:pt idx="0">
                  <c:v>All Faculty</c:v>
                </c:pt>
                <c:pt idx="1">
                  <c:v>Men</c:v>
                </c:pt>
                <c:pt idx="2">
                  <c:v>Women</c:v>
                </c:pt>
              </c:strCache>
            </c:strRef>
          </c:cat>
          <c:val>
            <c:numRef>
              <c:f>Sheet1!$C$2:$C$4</c:f>
              <c:numCache>
                <c:formatCode>0.00</c:formatCode>
                <c:ptCount val="3"/>
                <c:pt idx="0">
                  <c:v>50.56</c:v>
                </c:pt>
                <c:pt idx="1">
                  <c:v>50.15</c:v>
                </c:pt>
                <c:pt idx="2">
                  <c:v>51.03</c:v>
                </c:pt>
              </c:numCache>
            </c:numRef>
          </c:val>
        </c:ser>
        <c:dLbls>
          <c:showLegendKey val="0"/>
          <c:showVal val="0"/>
          <c:showCatName val="0"/>
          <c:showSerName val="0"/>
          <c:showPercent val="0"/>
          <c:showBubbleSize val="0"/>
        </c:dLbls>
        <c:gapWidth val="50"/>
        <c:axId val="46363648"/>
        <c:axId val="95401600"/>
      </c:barChart>
      <c:catAx>
        <c:axId val="46363648"/>
        <c:scaling>
          <c:orientation val="minMax"/>
        </c:scaling>
        <c:delete val="0"/>
        <c:axPos val="b"/>
        <c:numFmt formatCode="General" sourceLinked="1"/>
        <c:majorTickMark val="none"/>
        <c:minorTickMark val="none"/>
        <c:tickLblPos val="nextTo"/>
        <c:spPr>
          <a:ln w="3463">
            <a:solidFill>
              <a:schemeClr val="tx1"/>
            </a:solidFill>
            <a:prstDash val="solid"/>
          </a:ln>
        </c:spPr>
        <c:txPr>
          <a:bodyPr rot="0" vert="horz"/>
          <a:lstStyle/>
          <a:p>
            <a:pPr rtl="0">
              <a:defRPr/>
            </a:pPr>
            <a:endParaRPr lang="en-US"/>
          </a:p>
        </c:txPr>
        <c:crossAx val="95401600"/>
        <c:crosses val="autoZero"/>
        <c:auto val="1"/>
        <c:lblAlgn val="ctr"/>
        <c:lblOffset val="100"/>
        <c:tickLblSkip val="1"/>
        <c:tickMarkSkip val="1"/>
        <c:noMultiLvlLbl val="0"/>
      </c:catAx>
      <c:valAx>
        <c:axId val="95401600"/>
        <c:scaling>
          <c:orientation val="minMax"/>
          <c:max val="60"/>
          <c:min val="40"/>
        </c:scaling>
        <c:delete val="0"/>
        <c:axPos val="l"/>
        <c:numFmt formatCode="#,##0" sourceLinked="0"/>
        <c:majorTickMark val="none"/>
        <c:minorTickMark val="none"/>
        <c:tickLblPos val="nextTo"/>
        <c:spPr>
          <a:ln w="3463">
            <a:solidFill>
              <a:schemeClr val="tx1"/>
            </a:solidFill>
            <a:prstDash val="solid"/>
          </a:ln>
        </c:spPr>
        <c:txPr>
          <a:bodyPr rot="0" vert="horz"/>
          <a:lstStyle/>
          <a:p>
            <a:pPr>
              <a:defRPr/>
            </a:pPr>
            <a:endParaRPr lang="en-US"/>
          </a:p>
        </c:txPr>
        <c:crossAx val="46363648"/>
        <c:crosses val="autoZero"/>
        <c:crossBetween val="between"/>
        <c:majorUnit val="2"/>
        <c:minorUnit val="4.0000000000000008E-2"/>
      </c:valAx>
      <c:spPr>
        <a:noFill/>
        <a:ln w="25386">
          <a:noFill/>
        </a:ln>
      </c:spPr>
    </c:plotArea>
    <c:plotVisOnly val="1"/>
    <c:dispBlanksAs val="gap"/>
    <c:showDLblsOverMax val="0"/>
  </c:chart>
  <c:spPr>
    <a:noFill/>
    <a:ln>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904"/>
          <c:y val="0.11189024982988199"/>
          <c:w val="0.71200417255535409"/>
          <c:h val="0.77732818119958014"/>
        </c:manualLayout>
      </c:layout>
      <c:barChart>
        <c:barDir val="col"/>
        <c:grouping val="clustered"/>
        <c:varyColors val="0"/>
        <c:ser>
          <c:idx val="2"/>
          <c:order val="0"/>
          <c:tx>
            <c:strRef>
              <c:f>Sheet1!$B$1</c:f>
              <c:strCache>
                <c:ptCount val="1"/>
                <c:pt idx="0">
                  <c:v>Institution</c:v>
                </c:pt>
              </c:strCache>
            </c:strRef>
          </c:tx>
          <c:spPr>
            <a:solidFill>
              <a:schemeClr val="hlink"/>
            </a:solidFill>
            <a:ln w="3169">
              <a:solidFill>
                <a:schemeClr val="tx1"/>
              </a:solidFill>
            </a:ln>
          </c:spPr>
          <c:invertIfNegative val="0"/>
          <c:dLbls>
            <c:numFmt formatCode="#,##0.0" sourceLinked="0"/>
            <c:spPr>
              <a:noFill/>
              <a:ln w="27694">
                <a:noFill/>
              </a:ln>
            </c:spPr>
            <c:showLegendKey val="0"/>
            <c:showVal val="1"/>
            <c:showCatName val="0"/>
            <c:showSerName val="0"/>
            <c:showPercent val="0"/>
            <c:showBubbleSize val="0"/>
            <c:showLeaderLines val="0"/>
          </c:dLbls>
          <c:cat>
            <c:strRef>
              <c:f>Sheet1!$A$2:$A$4</c:f>
              <c:strCache>
                <c:ptCount val="3"/>
                <c:pt idx="0">
                  <c:v>All Faculty</c:v>
                </c:pt>
                <c:pt idx="1">
                  <c:v>Men</c:v>
                </c:pt>
                <c:pt idx="2">
                  <c:v>Women</c:v>
                </c:pt>
              </c:strCache>
            </c:strRef>
          </c:cat>
          <c:val>
            <c:numRef>
              <c:f>Sheet1!$B$2:$B$4</c:f>
              <c:numCache>
                <c:formatCode>0.00</c:formatCode>
                <c:ptCount val="3"/>
                <c:pt idx="0">
                  <c:v>47.42</c:v>
                </c:pt>
                <c:pt idx="1">
                  <c:v>46.33</c:v>
                </c:pt>
                <c:pt idx="2">
                  <c:v>48.68</c:v>
                </c:pt>
              </c:numCache>
            </c:numRef>
          </c:val>
        </c:ser>
        <c:ser>
          <c:idx val="0"/>
          <c:order val="1"/>
          <c:tx>
            <c:strRef>
              <c:f>Sheet1!$C$1</c:f>
              <c:strCache>
                <c:ptCount val="1"/>
                <c:pt idx="0">
                  <c:v>Comparison</c:v>
                </c:pt>
              </c:strCache>
            </c:strRef>
          </c:tx>
          <c:spPr>
            <a:solidFill>
              <a:srgbClr val="FFCC00"/>
            </a:solidFill>
            <a:ln w="3169">
              <a:solidFill>
                <a:schemeClr val="tx1"/>
              </a:solidFill>
            </a:ln>
          </c:spPr>
          <c:invertIfNegative val="0"/>
          <c:dLbls>
            <c:numFmt formatCode="#,##0.0" sourceLinked="0"/>
            <c:spPr>
              <a:noFill/>
              <a:ln w="27694">
                <a:noFill/>
              </a:ln>
            </c:spPr>
            <c:showLegendKey val="0"/>
            <c:showVal val="1"/>
            <c:showCatName val="0"/>
            <c:showSerName val="0"/>
            <c:showPercent val="0"/>
            <c:showBubbleSize val="0"/>
            <c:showLeaderLines val="0"/>
          </c:dLbls>
          <c:cat>
            <c:strRef>
              <c:f>Sheet1!$A$2:$A$4</c:f>
              <c:strCache>
                <c:ptCount val="3"/>
                <c:pt idx="0">
                  <c:v>All Faculty</c:v>
                </c:pt>
                <c:pt idx="1">
                  <c:v>Men</c:v>
                </c:pt>
                <c:pt idx="2">
                  <c:v>Women</c:v>
                </c:pt>
              </c:strCache>
            </c:strRef>
          </c:cat>
          <c:val>
            <c:numRef>
              <c:f>Sheet1!$C$2:$C$4</c:f>
              <c:numCache>
                <c:formatCode>0.00</c:formatCode>
                <c:ptCount val="3"/>
                <c:pt idx="0">
                  <c:v>47.67</c:v>
                </c:pt>
                <c:pt idx="1">
                  <c:v>47.33</c:v>
                </c:pt>
                <c:pt idx="2">
                  <c:v>48.05</c:v>
                </c:pt>
              </c:numCache>
            </c:numRef>
          </c:val>
        </c:ser>
        <c:dLbls>
          <c:showLegendKey val="0"/>
          <c:showVal val="0"/>
          <c:showCatName val="0"/>
          <c:showSerName val="0"/>
          <c:showPercent val="0"/>
          <c:showBubbleSize val="0"/>
        </c:dLbls>
        <c:gapWidth val="50"/>
        <c:axId val="46480384"/>
        <c:axId val="42655744"/>
      </c:barChart>
      <c:catAx>
        <c:axId val="46480384"/>
        <c:scaling>
          <c:orientation val="minMax"/>
        </c:scaling>
        <c:delete val="0"/>
        <c:axPos val="b"/>
        <c:numFmt formatCode="General" sourceLinked="1"/>
        <c:majorTickMark val="none"/>
        <c:minorTickMark val="none"/>
        <c:tickLblPos val="nextTo"/>
        <c:spPr>
          <a:ln w="3463">
            <a:solidFill>
              <a:schemeClr val="tx1"/>
            </a:solidFill>
            <a:prstDash val="solid"/>
          </a:ln>
        </c:spPr>
        <c:txPr>
          <a:bodyPr rot="0" vert="horz"/>
          <a:lstStyle/>
          <a:p>
            <a:pPr rtl="0">
              <a:defRPr/>
            </a:pPr>
            <a:endParaRPr lang="en-US"/>
          </a:p>
        </c:txPr>
        <c:crossAx val="42655744"/>
        <c:crosses val="autoZero"/>
        <c:auto val="1"/>
        <c:lblAlgn val="ctr"/>
        <c:lblOffset val="100"/>
        <c:tickLblSkip val="1"/>
        <c:tickMarkSkip val="1"/>
        <c:noMultiLvlLbl val="0"/>
      </c:catAx>
      <c:valAx>
        <c:axId val="42655744"/>
        <c:scaling>
          <c:orientation val="minMax"/>
          <c:max val="60"/>
          <c:min val="40"/>
        </c:scaling>
        <c:delete val="0"/>
        <c:axPos val="l"/>
        <c:numFmt formatCode="#,##0" sourceLinked="0"/>
        <c:majorTickMark val="none"/>
        <c:minorTickMark val="none"/>
        <c:tickLblPos val="nextTo"/>
        <c:spPr>
          <a:ln w="3463">
            <a:solidFill>
              <a:schemeClr val="tx1"/>
            </a:solidFill>
            <a:prstDash val="solid"/>
          </a:ln>
        </c:spPr>
        <c:txPr>
          <a:bodyPr rot="0" vert="horz"/>
          <a:lstStyle/>
          <a:p>
            <a:pPr>
              <a:defRPr/>
            </a:pPr>
            <a:endParaRPr lang="en-US"/>
          </a:p>
        </c:txPr>
        <c:crossAx val="46480384"/>
        <c:crosses val="autoZero"/>
        <c:crossBetween val="between"/>
        <c:majorUnit val="2"/>
        <c:minorUnit val="4.0000000000000008E-2"/>
      </c:valAx>
      <c:spPr>
        <a:noFill/>
        <a:ln w="25386">
          <a:noFill/>
        </a:ln>
      </c:spPr>
    </c:plotArea>
    <c:plotVisOnly val="1"/>
    <c:dispBlanksAs val="gap"/>
    <c:showDLblsOverMax val="0"/>
  </c:chart>
  <c:spPr>
    <a:noFill/>
    <a:ln>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552552419711608E-2"/>
          <c:y val="4.2679625984251991E-2"/>
          <c:w val="0.9554474475802901"/>
          <c:h val="0.93629374453193293"/>
        </c:manualLayout>
      </c:layout>
      <c:barChart>
        <c:barDir val="col"/>
        <c:grouping val="stacked"/>
        <c:varyColors val="0"/>
        <c:ser>
          <c:idx val="1"/>
          <c:order val="0"/>
          <c:tx>
            <c:strRef>
              <c:f>Sheet1!$C$1</c:f>
              <c:strCache>
                <c:ptCount val="1"/>
                <c:pt idx="0">
                  <c:v>Agree strongly</c:v>
                </c:pt>
              </c:strCache>
            </c:strRef>
          </c:tx>
          <c:spPr>
            <a:solidFill>
              <a:srgbClr val="CCFFFF"/>
            </a:solidFill>
            <a:ln w="3173">
              <a:solidFill>
                <a:schemeClr val="tx1"/>
              </a:solidFill>
            </a:ln>
          </c:spPr>
          <c:invertIfNegative val="0"/>
          <c:dPt>
            <c:idx val="0"/>
            <c:invertIfNegative val="0"/>
            <c:bubble3D val="0"/>
            <c:spPr>
              <a:solidFill>
                <a:schemeClr val="accent1"/>
              </a:solidFill>
              <a:ln w="3173">
                <a:solidFill>
                  <a:schemeClr val="tx1"/>
                </a:solidFill>
              </a:ln>
            </c:spPr>
          </c:dPt>
          <c:dPt>
            <c:idx val="1"/>
            <c:invertIfNegative val="0"/>
            <c:bubble3D val="0"/>
            <c:spPr>
              <a:solidFill>
                <a:srgbClr val="FFCC29"/>
              </a:solidFill>
              <a:ln w="3173">
                <a:solidFill>
                  <a:schemeClr val="tx1"/>
                </a:solidFill>
              </a:ln>
            </c:spPr>
          </c:dPt>
          <c:dPt>
            <c:idx val="2"/>
            <c:invertIfNegative val="0"/>
            <c:bubble3D val="0"/>
            <c:spPr>
              <a:solidFill>
                <a:schemeClr val="accent1"/>
              </a:solidFill>
              <a:ln w="3173">
                <a:solidFill>
                  <a:schemeClr val="tx1"/>
                </a:solidFill>
              </a:ln>
            </c:spPr>
          </c:dPt>
          <c:dPt>
            <c:idx val="3"/>
            <c:invertIfNegative val="0"/>
            <c:bubble3D val="0"/>
            <c:spPr>
              <a:solidFill>
                <a:srgbClr val="FFCC29"/>
              </a:solidFill>
              <a:ln w="3173">
                <a:solidFill>
                  <a:schemeClr val="tx1"/>
                </a:solidFill>
              </a:ln>
            </c:spPr>
          </c:dPt>
          <c:dPt>
            <c:idx val="4"/>
            <c:invertIfNegative val="0"/>
            <c:bubble3D val="0"/>
            <c:spPr>
              <a:solidFill>
                <a:schemeClr val="accent1"/>
              </a:solidFill>
              <a:ln w="3173">
                <a:solidFill>
                  <a:schemeClr val="tx1"/>
                </a:solidFill>
              </a:ln>
            </c:spPr>
          </c:dPt>
          <c:dPt>
            <c:idx val="5"/>
            <c:invertIfNegative val="0"/>
            <c:bubble3D val="0"/>
            <c:spPr>
              <a:solidFill>
                <a:srgbClr val="FFCC29"/>
              </a:solidFill>
              <a:ln w="3173">
                <a:solidFill>
                  <a:schemeClr val="tx1"/>
                </a:solidFill>
              </a:ln>
            </c:spPr>
          </c:dPt>
          <c:dPt>
            <c:idx val="6"/>
            <c:invertIfNegative val="0"/>
            <c:bubble3D val="0"/>
            <c:spPr>
              <a:solidFill>
                <a:schemeClr val="accent1"/>
              </a:solidFill>
              <a:ln w="3173">
                <a:solidFill>
                  <a:schemeClr val="tx1"/>
                </a:solidFill>
              </a:ln>
            </c:spPr>
          </c:dPt>
          <c:dPt>
            <c:idx val="7"/>
            <c:invertIfNegative val="0"/>
            <c:bubble3D val="0"/>
            <c:spPr>
              <a:solidFill>
                <a:srgbClr val="FFCC29"/>
              </a:solidFill>
              <a:ln w="3173">
                <a:solidFill>
                  <a:schemeClr val="tx1"/>
                </a:solidFill>
              </a:ln>
            </c:spPr>
          </c:dPt>
          <c:dPt>
            <c:idx val="9"/>
            <c:invertIfNegative val="0"/>
            <c:bubble3D val="0"/>
            <c:spPr>
              <a:solidFill>
                <a:srgbClr val="FFFF99"/>
              </a:solidFill>
              <a:ln w="3173">
                <a:solidFill>
                  <a:schemeClr val="tx1"/>
                </a:solidFill>
              </a:ln>
            </c:spPr>
          </c:dPt>
          <c:dPt>
            <c:idx val="11"/>
            <c:invertIfNegative val="0"/>
            <c:bubble3D val="0"/>
            <c:spPr>
              <a:solidFill>
                <a:srgbClr val="FFFF99"/>
              </a:solidFill>
              <a:ln w="3173">
                <a:solidFill>
                  <a:schemeClr val="tx1"/>
                </a:solidFill>
              </a:ln>
            </c:spPr>
          </c:dPt>
          <c:dLbls>
            <c:numFmt formatCode="0.0%" sourceLinked="0"/>
            <c:spPr>
              <a:noFill/>
              <a:ln w="18980">
                <a:noFill/>
              </a:ln>
            </c:spPr>
            <c:txPr>
              <a:bodyPr/>
              <a:lstStyle/>
              <a:p>
                <a:pPr>
                  <a:defRPr sz="1395"/>
                </a:pPr>
                <a:endParaRPr lang="en-US"/>
              </a:p>
            </c:txPr>
            <c:showLegendKey val="0"/>
            <c:showVal val="1"/>
            <c:showCatName val="0"/>
            <c:showSerName val="0"/>
            <c:showPercent val="0"/>
            <c:showBubbleSize val="0"/>
            <c:showLeaderLines val="0"/>
          </c:dLbls>
          <c:cat>
            <c:strRef>
              <c:f>Sheet1!$A$2:$A$9</c:f>
              <c:strCache>
                <c:ptCount val="8"/>
                <c:pt idx="0">
                  <c:v>There is a lot of campus racial conflict here</c:v>
                </c:pt>
                <c:pt idx="1">
                  <c:v>comp</c:v>
                </c:pt>
                <c:pt idx="2">
                  <c:v>My research is valued by faculty in my department</c:v>
                </c:pt>
                <c:pt idx="3">
                  <c:v>comp</c:v>
                </c:pt>
                <c:pt idx="4">
                  <c:v>My teaching is valued by faculty in my department</c:v>
                </c:pt>
                <c:pt idx="5">
                  <c:v>comp</c:v>
                </c:pt>
                <c:pt idx="6">
                  <c:v>My service is valued by faculty in my department</c:v>
                </c:pt>
                <c:pt idx="7">
                  <c:v>comp</c:v>
                </c:pt>
              </c:strCache>
            </c:strRef>
          </c:cat>
          <c:val>
            <c:numRef>
              <c:f>Sheet1!$C$2:$C$9</c:f>
              <c:numCache>
                <c:formatCode>0.0%</c:formatCode>
                <c:ptCount val="8"/>
                <c:pt idx="0">
                  <c:v>0.19</c:v>
                </c:pt>
                <c:pt idx="1">
                  <c:v>0.106</c:v>
                </c:pt>
                <c:pt idx="2">
                  <c:v>0.42899999999999999</c:v>
                </c:pt>
                <c:pt idx="3">
                  <c:v>0.45700000000000002</c:v>
                </c:pt>
                <c:pt idx="4">
                  <c:v>0.33200000000000002</c:v>
                </c:pt>
                <c:pt idx="5">
                  <c:v>0.33900000000000002</c:v>
                </c:pt>
                <c:pt idx="6">
                  <c:v>0.35199999999999998</c:v>
                </c:pt>
                <c:pt idx="7">
                  <c:v>0.36899999999999999</c:v>
                </c:pt>
              </c:numCache>
            </c:numRef>
          </c:val>
        </c:ser>
        <c:ser>
          <c:idx val="0"/>
          <c:order val="1"/>
          <c:tx>
            <c:strRef>
              <c:f>Sheet1!$B$1</c:f>
              <c:strCache>
                <c:ptCount val="1"/>
                <c:pt idx="0">
                  <c:v>Agree somewhat</c:v>
                </c:pt>
              </c:strCache>
            </c:strRef>
          </c:tx>
          <c:spPr>
            <a:solidFill>
              <a:schemeClr val="accent1"/>
            </a:solidFill>
            <a:ln w="3173">
              <a:solidFill>
                <a:schemeClr val="tx1"/>
              </a:solidFill>
            </a:ln>
          </c:spPr>
          <c:invertIfNegative val="0"/>
          <c:dPt>
            <c:idx val="0"/>
            <c:invertIfNegative val="0"/>
            <c:bubble3D val="0"/>
            <c:spPr>
              <a:solidFill>
                <a:srgbClr val="C5FFFE"/>
              </a:solidFill>
              <a:ln w="3173">
                <a:solidFill>
                  <a:schemeClr val="tx1"/>
                </a:solidFill>
              </a:ln>
            </c:spPr>
          </c:dPt>
          <c:dPt>
            <c:idx val="1"/>
            <c:invertIfNegative val="0"/>
            <c:bubble3D val="0"/>
            <c:spPr>
              <a:solidFill>
                <a:schemeClr val="accent2"/>
              </a:solidFill>
              <a:ln w="3173">
                <a:solidFill>
                  <a:schemeClr val="tx1"/>
                </a:solidFill>
              </a:ln>
            </c:spPr>
          </c:dPt>
          <c:dPt>
            <c:idx val="2"/>
            <c:invertIfNegative val="0"/>
            <c:bubble3D val="0"/>
            <c:spPr>
              <a:solidFill>
                <a:srgbClr val="C5FFFE"/>
              </a:solidFill>
              <a:ln w="3173">
                <a:solidFill>
                  <a:schemeClr val="tx1"/>
                </a:solidFill>
              </a:ln>
            </c:spPr>
          </c:dPt>
          <c:dPt>
            <c:idx val="3"/>
            <c:invertIfNegative val="0"/>
            <c:bubble3D val="0"/>
            <c:spPr>
              <a:solidFill>
                <a:schemeClr val="accent2"/>
              </a:solidFill>
              <a:ln w="3173">
                <a:solidFill>
                  <a:schemeClr val="tx1"/>
                </a:solidFill>
              </a:ln>
            </c:spPr>
          </c:dPt>
          <c:dPt>
            <c:idx val="4"/>
            <c:invertIfNegative val="0"/>
            <c:bubble3D val="0"/>
            <c:spPr>
              <a:solidFill>
                <a:srgbClr val="C5FFFE"/>
              </a:solidFill>
              <a:ln w="3173">
                <a:solidFill>
                  <a:schemeClr val="tx1"/>
                </a:solidFill>
              </a:ln>
            </c:spPr>
          </c:dPt>
          <c:dPt>
            <c:idx val="5"/>
            <c:invertIfNegative val="0"/>
            <c:bubble3D val="0"/>
            <c:spPr>
              <a:solidFill>
                <a:schemeClr val="accent2"/>
              </a:solidFill>
              <a:ln w="3173">
                <a:solidFill>
                  <a:schemeClr val="tx1"/>
                </a:solidFill>
              </a:ln>
            </c:spPr>
          </c:dPt>
          <c:dPt>
            <c:idx val="6"/>
            <c:invertIfNegative val="0"/>
            <c:bubble3D val="0"/>
            <c:spPr>
              <a:solidFill>
                <a:srgbClr val="C5FFFE"/>
              </a:solidFill>
              <a:ln w="3173">
                <a:solidFill>
                  <a:schemeClr val="tx1"/>
                </a:solidFill>
              </a:ln>
            </c:spPr>
          </c:dPt>
          <c:dPt>
            <c:idx val="7"/>
            <c:invertIfNegative val="0"/>
            <c:bubble3D val="0"/>
            <c:spPr>
              <a:solidFill>
                <a:schemeClr val="accent2"/>
              </a:solidFill>
              <a:ln w="3173">
                <a:solidFill>
                  <a:schemeClr val="tx1"/>
                </a:solidFill>
              </a:ln>
            </c:spPr>
          </c:dPt>
          <c:dPt>
            <c:idx val="9"/>
            <c:invertIfNegative val="0"/>
            <c:bubble3D val="0"/>
            <c:spPr>
              <a:solidFill>
                <a:srgbClr val="FFCC00"/>
              </a:solidFill>
              <a:ln w="3173">
                <a:solidFill>
                  <a:schemeClr val="tx1"/>
                </a:solidFill>
              </a:ln>
            </c:spPr>
          </c:dPt>
          <c:dPt>
            <c:idx val="11"/>
            <c:invertIfNegative val="0"/>
            <c:bubble3D val="0"/>
            <c:spPr>
              <a:solidFill>
                <a:srgbClr val="FFCC00"/>
              </a:solidFill>
              <a:ln w="3173">
                <a:solidFill>
                  <a:schemeClr val="tx1"/>
                </a:solidFill>
              </a:ln>
            </c:spPr>
          </c:dPt>
          <c:dLbls>
            <c:numFmt formatCode="0.0%" sourceLinked="0"/>
            <c:spPr>
              <a:noFill/>
              <a:ln w="18980">
                <a:noFill/>
              </a:ln>
            </c:spPr>
            <c:txPr>
              <a:bodyPr/>
              <a:lstStyle/>
              <a:p>
                <a:pPr>
                  <a:defRPr sz="1395"/>
                </a:pPr>
                <a:endParaRPr lang="en-US"/>
              </a:p>
            </c:txPr>
            <c:showLegendKey val="0"/>
            <c:showVal val="1"/>
            <c:showCatName val="0"/>
            <c:showSerName val="0"/>
            <c:showPercent val="0"/>
            <c:showBubbleSize val="0"/>
            <c:showLeaderLines val="0"/>
          </c:dLbls>
          <c:cat>
            <c:strRef>
              <c:f>Sheet1!$A$2:$A$9</c:f>
              <c:strCache>
                <c:ptCount val="8"/>
                <c:pt idx="0">
                  <c:v>There is a lot of campus racial conflict here</c:v>
                </c:pt>
                <c:pt idx="1">
                  <c:v>comp</c:v>
                </c:pt>
                <c:pt idx="2">
                  <c:v>My research is valued by faculty in my department</c:v>
                </c:pt>
                <c:pt idx="3">
                  <c:v>comp</c:v>
                </c:pt>
                <c:pt idx="4">
                  <c:v>My teaching is valued by faculty in my department</c:v>
                </c:pt>
                <c:pt idx="5">
                  <c:v>comp</c:v>
                </c:pt>
                <c:pt idx="6">
                  <c:v>My service is valued by faculty in my department</c:v>
                </c:pt>
                <c:pt idx="7">
                  <c:v>comp</c:v>
                </c:pt>
              </c:strCache>
            </c:strRef>
          </c:cat>
          <c:val>
            <c:numRef>
              <c:f>Sheet1!$B$2:$B$9</c:f>
              <c:numCache>
                <c:formatCode>0.0%</c:formatCode>
                <c:ptCount val="8"/>
                <c:pt idx="0">
                  <c:v>2.8000000000000001E-2</c:v>
                </c:pt>
                <c:pt idx="1">
                  <c:v>0.03</c:v>
                </c:pt>
                <c:pt idx="2">
                  <c:v>0.311</c:v>
                </c:pt>
                <c:pt idx="3">
                  <c:v>0.29799999999999999</c:v>
                </c:pt>
                <c:pt idx="4">
                  <c:v>0.52700000000000002</c:v>
                </c:pt>
                <c:pt idx="5">
                  <c:v>0.54800000000000004</c:v>
                </c:pt>
                <c:pt idx="6">
                  <c:v>0.40600000000000003</c:v>
                </c:pt>
                <c:pt idx="7">
                  <c:v>0.44400000000000001</c:v>
                </c:pt>
              </c:numCache>
            </c:numRef>
          </c:val>
        </c:ser>
        <c:dLbls>
          <c:showLegendKey val="0"/>
          <c:showVal val="0"/>
          <c:showCatName val="0"/>
          <c:showSerName val="0"/>
          <c:showPercent val="0"/>
          <c:showBubbleSize val="0"/>
        </c:dLbls>
        <c:gapWidth val="70"/>
        <c:overlap val="100"/>
        <c:axId val="46637568"/>
        <c:axId val="42658048"/>
      </c:barChart>
      <c:catAx>
        <c:axId val="46637568"/>
        <c:scaling>
          <c:orientation val="minMax"/>
        </c:scaling>
        <c:delete val="0"/>
        <c:axPos val="b"/>
        <c:majorGridlines/>
        <c:majorTickMark val="none"/>
        <c:minorTickMark val="none"/>
        <c:tickLblPos val="none"/>
        <c:crossAx val="42658048"/>
        <c:crosses val="autoZero"/>
        <c:auto val="1"/>
        <c:lblAlgn val="ctr"/>
        <c:lblOffset val="100"/>
        <c:tickLblSkip val="2"/>
        <c:tickMarkSkip val="2"/>
        <c:noMultiLvlLbl val="0"/>
      </c:catAx>
      <c:valAx>
        <c:axId val="42658048"/>
        <c:scaling>
          <c:orientation val="minMax"/>
          <c:max val="1"/>
          <c:min val="0"/>
        </c:scaling>
        <c:delete val="0"/>
        <c:axPos val="l"/>
        <c:numFmt formatCode="0%" sourceLinked="0"/>
        <c:majorTickMark val="none"/>
        <c:minorTickMark val="none"/>
        <c:tickLblPos val="nextTo"/>
        <c:txPr>
          <a:bodyPr rot="0" vert="horz"/>
          <a:lstStyle/>
          <a:p>
            <a:pPr>
              <a:defRPr sz="1395"/>
            </a:pPr>
            <a:endParaRPr lang="en-US"/>
          </a:p>
        </c:txPr>
        <c:crossAx val="46637568"/>
        <c:crosses val="autoZero"/>
        <c:crossBetween val="between"/>
        <c:majorUnit val="0.1"/>
      </c:valAx>
      <c:spPr>
        <a:noFill/>
        <a:ln w="25384">
          <a:noFill/>
        </a:ln>
      </c:spPr>
    </c:plotArea>
    <c:plotVisOnly val="1"/>
    <c:dispBlanksAs val="gap"/>
    <c:showDLblsOverMax val="0"/>
  </c:chart>
  <c:spPr>
    <a:noFill/>
    <a:ln>
      <a:noFill/>
    </a:ln>
  </c:spPr>
  <c:txPr>
    <a:bodyPr/>
    <a:lstStyle/>
    <a:p>
      <a:pPr>
        <a:defRPr sz="892"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098E-2"/>
          <c:y val="2.8790786948176595E-2"/>
          <c:w val="0.94561598224195298"/>
          <c:h val="0.9328214971209301"/>
        </c:manualLayout>
      </c:layout>
      <c:barChart>
        <c:barDir val="col"/>
        <c:grouping val="stacked"/>
        <c:varyColors val="0"/>
        <c:ser>
          <c:idx val="1"/>
          <c:order val="0"/>
          <c:tx>
            <c:strRef>
              <c:f>Sheet1!$C$1</c:f>
              <c:strCache>
                <c:ptCount val="1"/>
                <c:pt idx="0">
                  <c:v>Somewhat Descriptive</c:v>
                </c:pt>
              </c:strCache>
            </c:strRef>
          </c:tx>
          <c:spPr>
            <a:solidFill>
              <a:schemeClr val="accent1"/>
            </a:solidFill>
            <a:ln w="3175">
              <a:solidFill>
                <a:schemeClr val="tx1"/>
              </a:solidFill>
            </a:ln>
          </c:spPr>
          <c:invertIfNegative val="0"/>
          <c:dPt>
            <c:idx val="1"/>
            <c:invertIfNegative val="0"/>
            <c:bubble3D val="0"/>
            <c:spPr>
              <a:solidFill>
                <a:srgbClr val="FFCC29"/>
              </a:solidFill>
              <a:ln w="3175">
                <a:solidFill>
                  <a:schemeClr val="tx1"/>
                </a:solidFill>
              </a:ln>
            </c:spPr>
          </c:dPt>
          <c:dPt>
            <c:idx val="3"/>
            <c:invertIfNegative val="0"/>
            <c:bubble3D val="0"/>
            <c:spPr>
              <a:solidFill>
                <a:srgbClr val="FFCC29"/>
              </a:solidFill>
              <a:ln w="3175">
                <a:solidFill>
                  <a:schemeClr val="tx1"/>
                </a:solidFill>
              </a:ln>
            </c:spPr>
          </c:dPt>
          <c:dPt>
            <c:idx val="5"/>
            <c:invertIfNegative val="0"/>
            <c:bubble3D val="0"/>
            <c:spPr>
              <a:solidFill>
                <a:srgbClr val="FFCC29"/>
              </a:solidFill>
              <a:ln w="3175">
                <a:solidFill>
                  <a:schemeClr val="tx1"/>
                </a:solidFill>
              </a:ln>
            </c:spPr>
          </c:dPt>
          <c:dLbls>
            <c:numFmt formatCode="0.0%" sourceLinked="0"/>
            <c:spPr>
              <a:noFill/>
              <a:ln w="19034">
                <a:noFill/>
              </a:ln>
            </c:spPr>
            <c:txPr>
              <a:bodyPr/>
              <a:lstStyle/>
              <a:p>
                <a:pPr>
                  <a:defRPr sz="1398"/>
                </a:pPr>
                <a:endParaRPr lang="en-US"/>
              </a:p>
            </c:txPr>
            <c:showLegendKey val="0"/>
            <c:showVal val="1"/>
            <c:showCatName val="0"/>
            <c:showSerName val="0"/>
            <c:showPercent val="0"/>
            <c:showBubbleSize val="0"/>
            <c:showLeaderLines val="0"/>
          </c:dLbls>
          <c:cat>
            <c:strRef>
              <c:f>Sheet1!$A$2:$A$7</c:f>
              <c:strCache>
                <c:ptCount val="6"/>
                <c:pt idx="0">
                  <c:v>The faculty are typically at odds with campus administration</c:v>
                </c:pt>
                <c:pt idx="1">
                  <c:v>comp</c:v>
                </c:pt>
                <c:pt idx="2">
                  <c:v>Administrators consider faculty concerns when making policy</c:v>
                </c:pt>
                <c:pt idx="3">
                  <c:v>comp</c:v>
                </c:pt>
                <c:pt idx="4">
                  <c:v>The administration is open about its policies</c:v>
                </c:pt>
                <c:pt idx="5">
                  <c:v>comp</c:v>
                </c:pt>
              </c:strCache>
            </c:strRef>
          </c:cat>
          <c:val>
            <c:numRef>
              <c:f>Sheet1!$C$2:$C$7</c:f>
              <c:numCache>
                <c:formatCode>0.0%</c:formatCode>
                <c:ptCount val="6"/>
                <c:pt idx="0">
                  <c:v>0.38</c:v>
                </c:pt>
                <c:pt idx="1">
                  <c:v>0.42199999999999999</c:v>
                </c:pt>
                <c:pt idx="2">
                  <c:v>0.57099999999999995</c:v>
                </c:pt>
                <c:pt idx="3">
                  <c:v>0.55600000000000005</c:v>
                </c:pt>
                <c:pt idx="4">
                  <c:v>0.54</c:v>
                </c:pt>
                <c:pt idx="5">
                  <c:v>0.51700000000000002</c:v>
                </c:pt>
              </c:numCache>
            </c:numRef>
          </c:val>
        </c:ser>
        <c:ser>
          <c:idx val="0"/>
          <c:order val="1"/>
          <c:tx>
            <c:strRef>
              <c:f>Sheet1!$B$1</c:f>
              <c:strCache>
                <c:ptCount val="1"/>
                <c:pt idx="0">
                  <c:v>Very Descriptive</c:v>
                </c:pt>
              </c:strCache>
            </c:strRef>
          </c:tx>
          <c:spPr>
            <a:solidFill>
              <a:schemeClr val="accent1"/>
            </a:solidFill>
            <a:ln w="3175">
              <a:solidFill>
                <a:schemeClr val="tx1"/>
              </a:solidFill>
            </a:ln>
          </c:spPr>
          <c:invertIfNegative val="0"/>
          <c:dPt>
            <c:idx val="0"/>
            <c:invertIfNegative val="0"/>
            <c:bubble3D val="0"/>
            <c:spPr>
              <a:solidFill>
                <a:srgbClr val="C5FFFE"/>
              </a:solidFill>
              <a:ln w="3175">
                <a:solidFill>
                  <a:schemeClr val="tx1"/>
                </a:solidFill>
              </a:ln>
            </c:spPr>
          </c:dPt>
          <c:dPt>
            <c:idx val="1"/>
            <c:invertIfNegative val="0"/>
            <c:bubble3D val="0"/>
            <c:spPr>
              <a:solidFill>
                <a:schemeClr val="accent2"/>
              </a:solidFill>
              <a:ln w="3175">
                <a:solidFill>
                  <a:schemeClr val="tx1"/>
                </a:solidFill>
              </a:ln>
            </c:spPr>
          </c:dPt>
          <c:dPt>
            <c:idx val="2"/>
            <c:invertIfNegative val="0"/>
            <c:bubble3D val="0"/>
            <c:spPr>
              <a:solidFill>
                <a:srgbClr val="C5FFFE"/>
              </a:solidFill>
              <a:ln w="3175">
                <a:solidFill>
                  <a:schemeClr val="tx1"/>
                </a:solidFill>
              </a:ln>
            </c:spPr>
          </c:dPt>
          <c:dPt>
            <c:idx val="3"/>
            <c:invertIfNegative val="0"/>
            <c:bubble3D val="0"/>
            <c:spPr>
              <a:solidFill>
                <a:schemeClr val="accent2"/>
              </a:solidFill>
              <a:ln w="3175">
                <a:solidFill>
                  <a:schemeClr val="tx1"/>
                </a:solidFill>
              </a:ln>
            </c:spPr>
          </c:dPt>
          <c:dPt>
            <c:idx val="4"/>
            <c:invertIfNegative val="0"/>
            <c:bubble3D val="0"/>
            <c:spPr>
              <a:solidFill>
                <a:srgbClr val="C5FFFE"/>
              </a:solidFill>
              <a:ln w="3175">
                <a:solidFill>
                  <a:schemeClr val="tx1"/>
                </a:solidFill>
              </a:ln>
            </c:spPr>
          </c:dPt>
          <c:dPt>
            <c:idx val="5"/>
            <c:invertIfNegative val="0"/>
            <c:bubble3D val="0"/>
            <c:spPr>
              <a:solidFill>
                <a:schemeClr val="accent2"/>
              </a:solidFill>
              <a:ln w="3175">
                <a:solidFill>
                  <a:schemeClr val="tx1"/>
                </a:solidFill>
              </a:ln>
            </c:spPr>
          </c:dPt>
          <c:dPt>
            <c:idx val="7"/>
            <c:invertIfNegative val="0"/>
            <c:bubble3D val="0"/>
            <c:spPr>
              <a:solidFill>
                <a:srgbClr val="FFCC00"/>
              </a:solidFill>
              <a:ln w="3175">
                <a:solidFill>
                  <a:schemeClr val="tx1"/>
                </a:solidFill>
              </a:ln>
            </c:spPr>
          </c:dPt>
          <c:dPt>
            <c:idx val="9"/>
            <c:invertIfNegative val="0"/>
            <c:bubble3D val="0"/>
            <c:spPr>
              <a:solidFill>
                <a:srgbClr val="FFCC00"/>
              </a:solidFill>
              <a:ln w="3175">
                <a:solidFill>
                  <a:schemeClr val="tx1"/>
                </a:solidFill>
              </a:ln>
            </c:spPr>
          </c:dPt>
          <c:dPt>
            <c:idx val="11"/>
            <c:invertIfNegative val="0"/>
            <c:bubble3D val="0"/>
            <c:spPr>
              <a:solidFill>
                <a:srgbClr val="FFCC00"/>
              </a:solidFill>
              <a:ln w="3175">
                <a:solidFill>
                  <a:schemeClr val="tx1"/>
                </a:solidFill>
              </a:ln>
            </c:spPr>
          </c:dPt>
          <c:dLbls>
            <c:numFmt formatCode="0.0%" sourceLinked="0"/>
            <c:spPr>
              <a:noFill/>
              <a:ln w="19034">
                <a:noFill/>
              </a:ln>
            </c:spPr>
            <c:txPr>
              <a:bodyPr/>
              <a:lstStyle/>
              <a:p>
                <a:pPr>
                  <a:defRPr sz="1398"/>
                </a:pPr>
                <a:endParaRPr lang="en-US"/>
              </a:p>
            </c:txPr>
            <c:showLegendKey val="0"/>
            <c:showVal val="1"/>
            <c:showCatName val="0"/>
            <c:showSerName val="0"/>
            <c:showPercent val="0"/>
            <c:showBubbleSize val="0"/>
            <c:showLeaderLines val="0"/>
          </c:dLbls>
          <c:cat>
            <c:strRef>
              <c:f>Sheet1!$A$2:$A$7</c:f>
              <c:strCache>
                <c:ptCount val="6"/>
                <c:pt idx="0">
                  <c:v>The faculty are typically at odds with campus administration</c:v>
                </c:pt>
                <c:pt idx="1">
                  <c:v>comp</c:v>
                </c:pt>
                <c:pt idx="2">
                  <c:v>Administrators consider faculty concerns when making policy</c:v>
                </c:pt>
                <c:pt idx="3">
                  <c:v>comp</c:v>
                </c:pt>
                <c:pt idx="4">
                  <c:v>The administration is open about its policies</c:v>
                </c:pt>
                <c:pt idx="5">
                  <c:v>comp</c:v>
                </c:pt>
              </c:strCache>
            </c:strRef>
          </c:cat>
          <c:val>
            <c:numRef>
              <c:f>Sheet1!$B$2:$B$7</c:f>
              <c:numCache>
                <c:formatCode>0.0%</c:formatCode>
                <c:ptCount val="6"/>
                <c:pt idx="0">
                  <c:v>0.11700000000000001</c:v>
                </c:pt>
                <c:pt idx="1">
                  <c:v>0.14499999999999999</c:v>
                </c:pt>
                <c:pt idx="2">
                  <c:v>0.16200000000000001</c:v>
                </c:pt>
                <c:pt idx="3">
                  <c:v>0.161</c:v>
                </c:pt>
                <c:pt idx="4">
                  <c:v>0.18</c:v>
                </c:pt>
                <c:pt idx="5">
                  <c:v>0.183</c:v>
                </c:pt>
              </c:numCache>
            </c:numRef>
          </c:val>
        </c:ser>
        <c:dLbls>
          <c:showLegendKey val="0"/>
          <c:showVal val="0"/>
          <c:showCatName val="0"/>
          <c:showSerName val="0"/>
          <c:showPercent val="0"/>
          <c:showBubbleSize val="0"/>
        </c:dLbls>
        <c:gapWidth val="70"/>
        <c:overlap val="100"/>
        <c:axId val="47070720"/>
        <c:axId val="42660928"/>
      </c:barChart>
      <c:catAx>
        <c:axId val="47070720"/>
        <c:scaling>
          <c:orientation val="minMax"/>
        </c:scaling>
        <c:delete val="0"/>
        <c:axPos val="b"/>
        <c:majorGridlines/>
        <c:majorTickMark val="none"/>
        <c:minorTickMark val="none"/>
        <c:tickLblPos val="none"/>
        <c:spPr>
          <a:ln w="2384">
            <a:solidFill>
              <a:schemeClr val="tx1"/>
            </a:solidFill>
            <a:prstDash val="solid"/>
          </a:ln>
        </c:spPr>
        <c:crossAx val="42660928"/>
        <c:crosses val="autoZero"/>
        <c:auto val="1"/>
        <c:lblAlgn val="ctr"/>
        <c:lblOffset val="100"/>
        <c:tickLblSkip val="2"/>
        <c:tickMarkSkip val="2"/>
        <c:noMultiLvlLbl val="0"/>
      </c:catAx>
      <c:valAx>
        <c:axId val="42660928"/>
        <c:scaling>
          <c:orientation val="minMax"/>
          <c:max val="1"/>
          <c:min val="0"/>
        </c:scaling>
        <c:delete val="0"/>
        <c:axPos val="l"/>
        <c:numFmt formatCode="0%" sourceLinked="0"/>
        <c:majorTickMark val="none"/>
        <c:minorTickMark val="none"/>
        <c:tickLblPos val="nextTo"/>
        <c:spPr>
          <a:ln w="2384">
            <a:solidFill>
              <a:schemeClr val="tx1"/>
            </a:solidFill>
            <a:prstDash val="solid"/>
          </a:ln>
        </c:spPr>
        <c:txPr>
          <a:bodyPr rot="0" vert="horz"/>
          <a:lstStyle/>
          <a:p>
            <a:pPr>
              <a:defRPr sz="1398"/>
            </a:pPr>
            <a:endParaRPr lang="en-US"/>
          </a:p>
        </c:txPr>
        <c:crossAx val="47070720"/>
        <c:crosses val="autoZero"/>
        <c:crossBetween val="between"/>
        <c:majorUnit val="0.1"/>
      </c:valAx>
      <c:spPr>
        <a:noFill/>
        <a:ln w="25398">
          <a:noFill/>
        </a:ln>
      </c:spPr>
    </c:plotArea>
    <c:plotVisOnly val="1"/>
    <c:dispBlanksAs val="gap"/>
    <c:showDLblsOverMax val="0"/>
  </c:chart>
  <c:spPr>
    <a:noFill/>
    <a:ln>
      <a:noFill/>
    </a:ln>
  </c:spPr>
  <c:txPr>
    <a:bodyPr/>
    <a:lstStyle/>
    <a:p>
      <a:pPr>
        <a:defRPr sz="1196"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392"/>
            </a:pPr>
            <a:r>
              <a:rPr lang="en-US" sz="1392" dirty="0"/>
              <a:t>Sources of Funding for College Expenses</a:t>
            </a:r>
          </a:p>
        </c:rich>
      </c:tx>
      <c:layout>
        <c:manualLayout>
          <c:xMode val="edge"/>
          <c:yMode val="edge"/>
          <c:x val="0.25962890476840805"/>
          <c:y val="3.1907934585100106E-2"/>
        </c:manualLayout>
      </c:layout>
      <c:overlay val="0"/>
      <c:spPr>
        <a:noFill/>
        <a:ln w="25314">
          <a:noFill/>
        </a:ln>
      </c:spPr>
    </c:title>
    <c:autoTitleDeleted val="0"/>
    <c:plotArea>
      <c:layout>
        <c:manualLayout>
          <c:layoutTarget val="inner"/>
          <c:xMode val="edge"/>
          <c:yMode val="edge"/>
          <c:x val="0.25862068965517304"/>
          <c:y val="0.11688311688311702"/>
          <c:w val="0.68390804597701094"/>
          <c:h val="0.77056277056277001"/>
        </c:manualLayout>
      </c:layout>
      <c:barChart>
        <c:barDir val="bar"/>
        <c:grouping val="clustered"/>
        <c:varyColors val="0"/>
        <c:dLbls>
          <c:showLegendKey val="0"/>
          <c:showVal val="0"/>
          <c:showCatName val="0"/>
          <c:showSerName val="0"/>
          <c:showPercent val="0"/>
          <c:showBubbleSize val="0"/>
        </c:dLbls>
        <c:gapWidth val="50"/>
        <c:axId val="3566080"/>
        <c:axId val="61046080"/>
      </c:barChart>
      <c:catAx>
        <c:axId val="3566080"/>
        <c:scaling>
          <c:orientation val="minMax"/>
        </c:scaling>
        <c:delete val="1"/>
        <c:axPos val="l"/>
        <c:numFmt formatCode="General" sourceLinked="1"/>
        <c:majorTickMark val="none"/>
        <c:minorTickMark val="none"/>
        <c:tickLblPos val="none"/>
        <c:crossAx val="61046080"/>
        <c:crosses val="autoZero"/>
        <c:auto val="1"/>
        <c:lblAlgn val="ctr"/>
        <c:lblOffset val="100"/>
        <c:tickLblSkip val="1"/>
        <c:tickMarkSkip val="1"/>
        <c:noMultiLvlLbl val="0"/>
      </c:catAx>
      <c:valAx>
        <c:axId val="61046080"/>
        <c:scaling>
          <c:orientation val="minMax"/>
          <c:max val="1"/>
          <c:min val="0"/>
        </c:scaling>
        <c:delete val="0"/>
        <c:axPos val="b"/>
        <c:numFmt formatCode="0%" sourceLinked="0"/>
        <c:majorTickMark val="none"/>
        <c:minorTickMark val="none"/>
        <c:tickLblPos val="nextTo"/>
        <c:txPr>
          <a:bodyPr rot="0" vert="horz"/>
          <a:lstStyle/>
          <a:p>
            <a:pPr>
              <a:defRPr sz="1397"/>
            </a:pPr>
            <a:endParaRPr lang="en-US"/>
          </a:p>
        </c:txPr>
        <c:crossAx val="3566080"/>
        <c:crosses val="autoZero"/>
        <c:crossBetween val="between"/>
        <c:majorUnit val="0.1"/>
        <c:minorUnit val="4.0000000000000008E-2"/>
      </c:valAx>
      <c:spPr>
        <a:noFill/>
        <a:ln w="25387">
          <a:noFill/>
        </a:ln>
      </c:spPr>
    </c:plotArea>
    <c:plotVisOnly val="1"/>
    <c:dispBlanksAs val="gap"/>
    <c:showDLblsOverMax val="0"/>
  </c:chart>
  <c:spPr>
    <a:noFill/>
    <a:ln>
      <a:noFill/>
    </a:ln>
  </c:spPr>
  <c:txPr>
    <a:bodyPr/>
    <a:lstStyle/>
    <a:p>
      <a:pPr>
        <a:defRPr sz="1189" b="1" i="0" u="none" strike="noStrike" baseline="0">
          <a:solidFill>
            <a:schemeClr val="accent1">
              <a:lumMod val="50000"/>
            </a:schemeClr>
          </a:solidFill>
          <a:latin typeface="Garamond"/>
          <a:ea typeface="Garamond"/>
          <a:cs typeface="Garamond"/>
        </a:defRPr>
      </a:pPr>
      <a:endParaRPr lang="en-US"/>
    </a:p>
  </c:txPr>
  <c:externalData r:id="rId1">
    <c:autoUpdate val="0"/>
  </c:externalData>
  <c:userShapes r:id="rId2"/>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209E-2"/>
          <c:y val="2.8790786948176595E-2"/>
          <c:w val="0.94561598224195298"/>
          <c:h val="0.9328214971209301"/>
        </c:manualLayout>
      </c:layout>
      <c:barChart>
        <c:barDir val="col"/>
        <c:grouping val="stacked"/>
        <c:varyColors val="0"/>
        <c:ser>
          <c:idx val="0"/>
          <c:order val="0"/>
          <c:spPr>
            <a:solidFill>
              <a:schemeClr val="accent1"/>
            </a:solidFill>
            <a:ln w="3175">
              <a:solidFill>
                <a:schemeClr val="tx1"/>
              </a:solidFill>
            </a:ln>
          </c:spPr>
          <c:invertIfNegative val="0"/>
          <c:dPt>
            <c:idx val="1"/>
            <c:invertIfNegative val="0"/>
            <c:bubble3D val="0"/>
            <c:spPr>
              <a:solidFill>
                <a:srgbClr val="FFCC00"/>
              </a:solidFill>
              <a:ln w="3175">
                <a:solidFill>
                  <a:schemeClr val="tx1"/>
                </a:solidFill>
              </a:ln>
            </c:spPr>
          </c:dPt>
          <c:dPt>
            <c:idx val="3"/>
            <c:invertIfNegative val="0"/>
            <c:bubble3D val="0"/>
            <c:spPr>
              <a:solidFill>
                <a:srgbClr val="FFCC00"/>
              </a:solidFill>
              <a:ln w="3175">
                <a:solidFill>
                  <a:schemeClr val="tx1"/>
                </a:solidFill>
              </a:ln>
            </c:spPr>
          </c:dPt>
          <c:dPt>
            <c:idx val="5"/>
            <c:invertIfNegative val="0"/>
            <c:bubble3D val="0"/>
            <c:spPr>
              <a:solidFill>
                <a:srgbClr val="FFCC00"/>
              </a:solidFill>
              <a:ln w="3175">
                <a:solidFill>
                  <a:schemeClr val="tx1"/>
                </a:solidFill>
              </a:ln>
            </c:spPr>
          </c:dPt>
          <c:dPt>
            <c:idx val="7"/>
            <c:invertIfNegative val="0"/>
            <c:bubble3D val="0"/>
            <c:spPr>
              <a:solidFill>
                <a:srgbClr val="FFCC00"/>
              </a:solidFill>
              <a:ln w="3175">
                <a:solidFill>
                  <a:schemeClr val="tx1"/>
                </a:solidFill>
              </a:ln>
            </c:spPr>
          </c:dPt>
          <c:dPt>
            <c:idx val="9"/>
            <c:invertIfNegative val="0"/>
            <c:bubble3D val="0"/>
            <c:spPr>
              <a:solidFill>
                <a:srgbClr val="FFCC00"/>
              </a:solidFill>
              <a:ln w="3175">
                <a:solidFill>
                  <a:schemeClr val="tx1"/>
                </a:solidFill>
              </a:ln>
            </c:spPr>
          </c:dPt>
          <c:dPt>
            <c:idx val="11"/>
            <c:invertIfNegative val="0"/>
            <c:bubble3D val="0"/>
            <c:spPr>
              <a:solidFill>
                <a:srgbClr val="FFCC00"/>
              </a:solidFill>
              <a:ln w="3175">
                <a:solidFill>
                  <a:schemeClr val="tx1"/>
                </a:solidFill>
              </a:ln>
            </c:spPr>
          </c:dPt>
          <c:dLbls>
            <c:numFmt formatCode="0.0%" sourceLinked="0"/>
            <c:spPr>
              <a:noFill/>
              <a:ln w="19004">
                <a:noFill/>
              </a:ln>
            </c:spPr>
            <c:txPr>
              <a:bodyPr/>
              <a:lstStyle/>
              <a:p>
                <a:pPr>
                  <a:defRPr sz="1396"/>
                </a:pPr>
                <a:endParaRPr lang="en-US"/>
              </a:p>
            </c:txPr>
            <c:showLegendKey val="0"/>
            <c:showVal val="1"/>
            <c:showCatName val="0"/>
            <c:showSerName val="0"/>
            <c:showPercent val="0"/>
            <c:showBubbleSize val="0"/>
            <c:showLeaderLines val="0"/>
          </c:dLbls>
          <c:cat>
            <c:strRef>
              <c:f>Sheet1!$A$2:$A$7</c:f>
              <c:strCache>
                <c:ptCount val="6"/>
                <c:pt idx="0">
                  <c:v>Considered leaving academe for another job?</c:v>
                </c:pt>
                <c:pt idx="1">
                  <c:v>comp </c:v>
                </c:pt>
                <c:pt idx="2">
                  <c:v>Considered leaving this institution for another?</c:v>
                </c:pt>
                <c:pt idx="3">
                  <c:v>comp</c:v>
                </c:pt>
                <c:pt idx="4">
                  <c:v>Considering retiring within the next three years?</c:v>
                </c:pt>
                <c:pt idx="5">
                  <c:v>comp</c:v>
                </c:pt>
              </c:strCache>
            </c:strRef>
          </c:cat>
          <c:val>
            <c:numRef>
              <c:f>Sheet1!$B$2:$B$7</c:f>
              <c:numCache>
                <c:formatCode>0.0%</c:formatCode>
                <c:ptCount val="6"/>
                <c:pt idx="0">
                  <c:v>0.35099999999999998</c:v>
                </c:pt>
                <c:pt idx="1">
                  <c:v>0.374</c:v>
                </c:pt>
                <c:pt idx="2">
                  <c:v>0.42399999999999999</c:v>
                </c:pt>
                <c:pt idx="3">
                  <c:v>0.45800000000000002</c:v>
                </c:pt>
                <c:pt idx="4">
                  <c:v>9.5000000000000001E-2</c:v>
                </c:pt>
                <c:pt idx="5">
                  <c:v>0.14299999999999999</c:v>
                </c:pt>
              </c:numCache>
            </c:numRef>
          </c:val>
        </c:ser>
        <c:dLbls>
          <c:showLegendKey val="0"/>
          <c:showVal val="0"/>
          <c:showCatName val="0"/>
          <c:showSerName val="0"/>
          <c:showPercent val="0"/>
          <c:showBubbleSize val="0"/>
        </c:dLbls>
        <c:gapWidth val="70"/>
        <c:overlap val="100"/>
        <c:axId val="47560704"/>
        <c:axId val="43655168"/>
      </c:barChart>
      <c:catAx>
        <c:axId val="47560704"/>
        <c:scaling>
          <c:orientation val="minMax"/>
        </c:scaling>
        <c:delete val="0"/>
        <c:axPos val="b"/>
        <c:majorGridlines/>
        <c:majorTickMark val="none"/>
        <c:minorTickMark val="none"/>
        <c:tickLblPos val="none"/>
        <c:spPr>
          <a:ln w="2382">
            <a:solidFill>
              <a:schemeClr val="tx1"/>
            </a:solidFill>
            <a:prstDash val="solid"/>
          </a:ln>
        </c:spPr>
        <c:crossAx val="43655168"/>
        <c:crosses val="autoZero"/>
        <c:auto val="1"/>
        <c:lblAlgn val="ctr"/>
        <c:lblOffset val="100"/>
        <c:tickLblSkip val="2"/>
        <c:tickMarkSkip val="2"/>
        <c:noMultiLvlLbl val="0"/>
      </c:catAx>
      <c:valAx>
        <c:axId val="43655168"/>
        <c:scaling>
          <c:orientation val="minMax"/>
          <c:max val="1"/>
          <c:min val="0"/>
        </c:scaling>
        <c:delete val="0"/>
        <c:axPos val="l"/>
        <c:numFmt formatCode="0%" sourceLinked="0"/>
        <c:majorTickMark val="none"/>
        <c:minorTickMark val="none"/>
        <c:tickLblPos val="nextTo"/>
        <c:spPr>
          <a:ln w="2382">
            <a:solidFill>
              <a:schemeClr val="tx1"/>
            </a:solidFill>
            <a:prstDash val="solid"/>
          </a:ln>
        </c:spPr>
        <c:txPr>
          <a:bodyPr rot="0" vert="horz"/>
          <a:lstStyle/>
          <a:p>
            <a:pPr>
              <a:defRPr sz="1396"/>
            </a:pPr>
            <a:endParaRPr lang="en-US"/>
          </a:p>
        </c:txPr>
        <c:crossAx val="47560704"/>
        <c:crosses val="autoZero"/>
        <c:crossBetween val="between"/>
        <c:majorUnit val="0.1"/>
      </c:valAx>
      <c:spPr>
        <a:noFill/>
        <a:ln w="25400">
          <a:noFill/>
        </a:ln>
      </c:spPr>
    </c:plotArea>
    <c:plotVisOnly val="1"/>
    <c:dispBlanksAs val="gap"/>
    <c:showDLblsOverMax val="0"/>
  </c:chart>
  <c:spPr>
    <a:noFill/>
    <a:ln>
      <a:noFill/>
    </a:ln>
  </c:spPr>
  <c:txPr>
    <a:bodyPr/>
    <a:lstStyle/>
    <a:p>
      <a:pPr>
        <a:defRPr sz="119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Comparison Group</c:v>
                </c:pt>
              </c:strCache>
            </c:strRef>
          </c:tx>
          <c:spPr>
            <a:solidFill>
              <a:srgbClr val="FFCC29"/>
            </a:solidFill>
          </c:spPr>
          <c:invertIfNegative val="0"/>
          <c:dLbls>
            <c:txPr>
              <a:bodyPr/>
              <a:lstStyle/>
              <a:p>
                <a:pPr>
                  <a:defRPr sz="1400" b="1">
                    <a:solidFill>
                      <a:schemeClr val="accent5">
                        <a:lumMod val="50000"/>
                      </a:schemeClr>
                    </a:solidFill>
                  </a:defRPr>
                </a:pPr>
                <a:endParaRPr lang="en-US"/>
              </a:p>
            </c:txPr>
            <c:showLegendKey val="0"/>
            <c:showVal val="1"/>
            <c:showCatName val="0"/>
            <c:showSerName val="0"/>
            <c:showPercent val="0"/>
            <c:showBubbleSize val="0"/>
            <c:showLeaderLines val="0"/>
          </c:dLbls>
          <c:cat>
            <c:strRef>
              <c:f>Sheet1!$A$2:$A$8</c:f>
              <c:strCache>
                <c:ptCount val="7"/>
                <c:pt idx="0">
                  <c:v>American Indian/Alaska Native</c:v>
                </c:pt>
                <c:pt idx="1">
                  <c:v>Asian/Native Hawaiian/Pacific Islander</c:v>
                </c:pt>
                <c:pt idx="2">
                  <c:v>African American/Black</c:v>
                </c:pt>
                <c:pt idx="3">
                  <c:v>Latino</c:v>
                </c:pt>
                <c:pt idx="4">
                  <c:v>White/Caucasian</c:v>
                </c:pt>
                <c:pt idx="5">
                  <c:v>Other race/ethnicity</c:v>
                </c:pt>
                <c:pt idx="6">
                  <c:v>Two or more races/ethnicities</c:v>
                </c:pt>
              </c:strCache>
            </c:strRef>
          </c:cat>
          <c:val>
            <c:numRef>
              <c:f>Sheet1!$B$2:$B$8</c:f>
              <c:numCache>
                <c:formatCode>0.0%</c:formatCode>
                <c:ptCount val="7"/>
                <c:pt idx="0">
                  <c:v>2E-3</c:v>
                </c:pt>
                <c:pt idx="1">
                  <c:v>3.5000000000000003E-2</c:v>
                </c:pt>
                <c:pt idx="2">
                  <c:v>2.1000000000000001E-2</c:v>
                </c:pt>
                <c:pt idx="3">
                  <c:v>0.03</c:v>
                </c:pt>
                <c:pt idx="4">
                  <c:v>0.878</c:v>
                </c:pt>
                <c:pt idx="5">
                  <c:v>1.6E-2</c:v>
                </c:pt>
                <c:pt idx="6">
                  <c:v>1.9E-2</c:v>
                </c:pt>
              </c:numCache>
            </c:numRef>
          </c:val>
        </c:ser>
        <c:ser>
          <c:idx val="1"/>
          <c:order val="1"/>
          <c:tx>
            <c:strRef>
              <c:f>Sheet1!$C$1</c:f>
              <c:strCache>
                <c:ptCount val="1"/>
                <c:pt idx="0">
                  <c:v>Your Institution</c:v>
                </c:pt>
              </c:strCache>
            </c:strRef>
          </c:tx>
          <c:spPr>
            <a:solidFill>
              <a:schemeClr val="accent5">
                <a:lumMod val="75000"/>
              </a:schemeClr>
            </a:solidFill>
          </c:spPr>
          <c:invertIfNegative val="0"/>
          <c:dLbls>
            <c:txPr>
              <a:bodyPr/>
              <a:lstStyle/>
              <a:p>
                <a:pPr>
                  <a:defRPr sz="1400" b="1">
                    <a:solidFill>
                      <a:schemeClr val="accent5">
                        <a:lumMod val="50000"/>
                      </a:schemeClr>
                    </a:solidFill>
                  </a:defRPr>
                </a:pPr>
                <a:endParaRPr lang="en-US"/>
              </a:p>
            </c:txPr>
            <c:showLegendKey val="0"/>
            <c:showVal val="1"/>
            <c:showCatName val="0"/>
            <c:showSerName val="0"/>
            <c:showPercent val="0"/>
            <c:showBubbleSize val="0"/>
            <c:showLeaderLines val="0"/>
          </c:dLbls>
          <c:cat>
            <c:strRef>
              <c:f>Sheet1!$A$2:$A$8</c:f>
              <c:strCache>
                <c:ptCount val="7"/>
                <c:pt idx="0">
                  <c:v>American Indian/Alaska Native</c:v>
                </c:pt>
                <c:pt idx="1">
                  <c:v>Asian/Native Hawaiian/Pacific Islander</c:v>
                </c:pt>
                <c:pt idx="2">
                  <c:v>African American/Black</c:v>
                </c:pt>
                <c:pt idx="3">
                  <c:v>Latino</c:v>
                </c:pt>
                <c:pt idx="4">
                  <c:v>White/Caucasian</c:v>
                </c:pt>
                <c:pt idx="5">
                  <c:v>Other race/ethnicity</c:v>
                </c:pt>
                <c:pt idx="6">
                  <c:v>Two or more races/ethnicities</c:v>
                </c:pt>
              </c:strCache>
            </c:strRef>
          </c:cat>
          <c:val>
            <c:numRef>
              <c:f>Sheet1!$C$2:$C$8</c:f>
              <c:numCache>
                <c:formatCode>0.0%</c:formatCode>
                <c:ptCount val="7"/>
                <c:pt idx="0">
                  <c:v>0</c:v>
                </c:pt>
                <c:pt idx="1">
                  <c:v>5.2999999999999999E-2</c:v>
                </c:pt>
                <c:pt idx="2">
                  <c:v>2.4E-2</c:v>
                </c:pt>
                <c:pt idx="3">
                  <c:v>2.4E-2</c:v>
                </c:pt>
                <c:pt idx="4">
                  <c:v>0.86099999999999999</c:v>
                </c:pt>
                <c:pt idx="5">
                  <c:v>2.4E-2</c:v>
                </c:pt>
                <c:pt idx="6">
                  <c:v>1.4E-2</c:v>
                </c:pt>
              </c:numCache>
            </c:numRef>
          </c:val>
        </c:ser>
        <c:dLbls>
          <c:showLegendKey val="0"/>
          <c:showVal val="1"/>
          <c:showCatName val="0"/>
          <c:showSerName val="0"/>
          <c:showPercent val="0"/>
          <c:showBubbleSize val="0"/>
        </c:dLbls>
        <c:gapWidth val="34"/>
        <c:axId val="3538432"/>
        <c:axId val="70223552"/>
      </c:barChart>
      <c:catAx>
        <c:axId val="3538432"/>
        <c:scaling>
          <c:orientation val="minMax"/>
        </c:scaling>
        <c:delete val="0"/>
        <c:axPos val="l"/>
        <c:majorTickMark val="out"/>
        <c:minorTickMark val="none"/>
        <c:tickLblPos val="nextTo"/>
        <c:txPr>
          <a:bodyPr/>
          <a:lstStyle/>
          <a:p>
            <a:pPr>
              <a:defRPr sz="1600" b="1">
                <a:solidFill>
                  <a:schemeClr val="accent5">
                    <a:lumMod val="50000"/>
                  </a:schemeClr>
                </a:solidFill>
              </a:defRPr>
            </a:pPr>
            <a:endParaRPr lang="en-US"/>
          </a:p>
        </c:txPr>
        <c:crossAx val="70223552"/>
        <c:crosses val="autoZero"/>
        <c:auto val="1"/>
        <c:lblAlgn val="ctr"/>
        <c:lblOffset val="100"/>
        <c:noMultiLvlLbl val="0"/>
      </c:catAx>
      <c:valAx>
        <c:axId val="70223552"/>
        <c:scaling>
          <c:orientation val="minMax"/>
          <c:max val="1"/>
          <c:min val="0"/>
        </c:scaling>
        <c:delete val="0"/>
        <c:axPos val="b"/>
        <c:numFmt formatCode="0%" sourceLinked="0"/>
        <c:majorTickMark val="out"/>
        <c:minorTickMark val="none"/>
        <c:tickLblPos val="nextTo"/>
        <c:txPr>
          <a:bodyPr/>
          <a:lstStyle/>
          <a:p>
            <a:pPr>
              <a:defRPr sz="1400" b="1">
                <a:solidFill>
                  <a:schemeClr val="accent5">
                    <a:lumMod val="50000"/>
                  </a:schemeClr>
                </a:solidFill>
              </a:defRPr>
            </a:pPr>
            <a:endParaRPr lang="en-US"/>
          </a:p>
        </c:txPr>
        <c:crossAx val="3538432"/>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3306554586082304"/>
          <c:y val="2.8205128205128202E-2"/>
          <c:w val="0.71520470197635089"/>
          <c:h val="0.81854786380869105"/>
        </c:manualLayout>
      </c:layout>
      <c:barChart>
        <c:barDir val="bar"/>
        <c:grouping val="clustered"/>
        <c:varyColors val="0"/>
        <c:ser>
          <c:idx val="1"/>
          <c:order val="0"/>
          <c:tx>
            <c:strRef>
              <c:f>Sheet1!$C$1</c:f>
              <c:strCache>
                <c:ptCount val="1"/>
                <c:pt idx="0">
                  <c:v>Women</c:v>
                </c:pt>
              </c:strCache>
            </c:strRef>
          </c:tx>
          <c:spPr>
            <a:solidFill>
              <a:srgbClr val="FFA59B"/>
            </a:solidFill>
            <a:ln>
              <a:solidFill>
                <a:schemeClr val="tx1"/>
              </a:solidFill>
            </a:ln>
          </c:spPr>
          <c:invertIfNegative val="0"/>
          <c:dLbls>
            <c:numFmt formatCode="0.0%" sourceLinked="0"/>
            <c:spPr>
              <a:noFill/>
              <a:ln w="25386">
                <a:noFill/>
              </a:ln>
            </c:spPr>
            <c:txPr>
              <a:bodyPr/>
              <a:lstStyle/>
              <a:p>
                <a:pPr>
                  <a:defRPr sz="1098" b="1">
                    <a:solidFill>
                      <a:schemeClr val="accent1">
                        <a:lumMod val="50000"/>
                      </a:schemeClr>
                    </a:solidFill>
                  </a:defRPr>
                </a:pPr>
                <a:endParaRPr lang="en-US"/>
              </a:p>
            </c:txPr>
            <c:dLblPos val="outEnd"/>
            <c:showLegendKey val="0"/>
            <c:showVal val="1"/>
            <c:showCatName val="0"/>
            <c:showSerName val="0"/>
            <c:showPercent val="0"/>
            <c:showBubbleSize val="0"/>
            <c:showLeaderLines val="0"/>
          </c:dLbls>
          <c:cat>
            <c:strRef>
              <c:f>Sheet1!$A$2:$A$16</c:f>
              <c:strCache>
                <c:ptCount val="15"/>
                <c:pt idx="0">
                  <c:v>     Agriculture or Forestry</c:v>
                </c:pt>
                <c:pt idx="1">
                  <c:v>Biological Sciences</c:v>
                </c:pt>
                <c:pt idx="2">
                  <c:v>Business</c:v>
                </c:pt>
                <c:pt idx="3">
                  <c:v>Education</c:v>
                </c:pt>
                <c:pt idx="4">
                  <c:v>Engineering</c:v>
                </c:pt>
                <c:pt idx="5">
                  <c:v>English</c:v>
                </c:pt>
                <c:pt idx="6">
                  <c:v>Health-related</c:v>
                </c:pt>
                <c:pt idx="7">
                  <c:v>History or Political Science</c:v>
                </c:pt>
                <c:pt idx="8">
                  <c:v>Humanities</c:v>
                </c:pt>
                <c:pt idx="9">
                  <c:v>Fine Arts</c:v>
                </c:pt>
                <c:pt idx="10">
                  <c:v>Mathematics or Statistics</c:v>
                </c:pt>
                <c:pt idx="11">
                  <c:v>Physical Sciences</c:v>
                </c:pt>
                <c:pt idx="12">
                  <c:v>Social Sciences</c:v>
                </c:pt>
                <c:pt idx="13">
                  <c:v>Other Technical</c:v>
                </c:pt>
                <c:pt idx="14">
                  <c:v>Other Non-technical</c:v>
                </c:pt>
              </c:strCache>
            </c:strRef>
          </c:cat>
          <c:val>
            <c:numRef>
              <c:f>Sheet1!$C$2:$C$16</c:f>
              <c:numCache>
                <c:formatCode>0.00%</c:formatCode>
                <c:ptCount val="15"/>
                <c:pt idx="0">
                  <c:v>0</c:v>
                </c:pt>
                <c:pt idx="1">
                  <c:v>5.1999999999999998E-2</c:v>
                </c:pt>
                <c:pt idx="2">
                  <c:v>8.2000000000000003E-2</c:v>
                </c:pt>
                <c:pt idx="3">
                  <c:v>7.1999999999999995E-2</c:v>
                </c:pt>
                <c:pt idx="4">
                  <c:v>0</c:v>
                </c:pt>
                <c:pt idx="5">
                  <c:v>8.2000000000000003E-2</c:v>
                </c:pt>
                <c:pt idx="6">
                  <c:v>0.13400000000000001</c:v>
                </c:pt>
                <c:pt idx="7">
                  <c:v>4.1000000000000002E-2</c:v>
                </c:pt>
                <c:pt idx="8">
                  <c:v>0.10299999999999999</c:v>
                </c:pt>
                <c:pt idx="9">
                  <c:v>6.2E-2</c:v>
                </c:pt>
                <c:pt idx="10">
                  <c:v>6.2E-2</c:v>
                </c:pt>
                <c:pt idx="11">
                  <c:v>3.1E-2</c:v>
                </c:pt>
                <c:pt idx="12">
                  <c:v>0.16500000000000001</c:v>
                </c:pt>
                <c:pt idx="13">
                  <c:v>2.1000000000000001E-2</c:v>
                </c:pt>
                <c:pt idx="14">
                  <c:v>9.2999999999999999E-2</c:v>
                </c:pt>
              </c:numCache>
            </c:numRef>
          </c:val>
        </c:ser>
        <c:ser>
          <c:idx val="0"/>
          <c:order val="1"/>
          <c:tx>
            <c:strRef>
              <c:f>Sheet1!$B$1</c:f>
              <c:strCache>
                <c:ptCount val="1"/>
                <c:pt idx="0">
                  <c:v>Men</c:v>
                </c:pt>
              </c:strCache>
            </c:strRef>
          </c:tx>
          <c:spPr>
            <a:solidFill>
              <a:srgbClr val="ADB3CD"/>
            </a:solidFill>
            <a:ln>
              <a:solidFill>
                <a:schemeClr val="tx1"/>
              </a:solidFill>
            </a:ln>
          </c:spPr>
          <c:invertIfNegative val="0"/>
          <c:dLbls>
            <c:numFmt formatCode="0.0%" sourceLinked="0"/>
            <c:spPr>
              <a:noFill/>
              <a:ln w="25386">
                <a:noFill/>
              </a:ln>
            </c:spPr>
            <c:txPr>
              <a:bodyPr/>
              <a:lstStyle/>
              <a:p>
                <a:pPr>
                  <a:defRPr sz="1098" b="1">
                    <a:solidFill>
                      <a:schemeClr val="accent1">
                        <a:lumMod val="50000"/>
                      </a:schemeClr>
                    </a:solidFill>
                  </a:defRPr>
                </a:pPr>
                <a:endParaRPr lang="en-US"/>
              </a:p>
            </c:txPr>
            <c:dLblPos val="outEnd"/>
            <c:showLegendKey val="0"/>
            <c:showVal val="1"/>
            <c:showCatName val="0"/>
            <c:showSerName val="0"/>
            <c:showPercent val="0"/>
            <c:showBubbleSize val="0"/>
            <c:showLeaderLines val="0"/>
          </c:dLbls>
          <c:cat>
            <c:strRef>
              <c:f>Sheet1!$A$2:$A$16</c:f>
              <c:strCache>
                <c:ptCount val="15"/>
                <c:pt idx="0">
                  <c:v>     Agriculture or Forestry</c:v>
                </c:pt>
                <c:pt idx="1">
                  <c:v>Biological Sciences</c:v>
                </c:pt>
                <c:pt idx="2">
                  <c:v>Business</c:v>
                </c:pt>
                <c:pt idx="3">
                  <c:v>Education</c:v>
                </c:pt>
                <c:pt idx="4">
                  <c:v>Engineering</c:v>
                </c:pt>
                <c:pt idx="5">
                  <c:v>English</c:v>
                </c:pt>
                <c:pt idx="6">
                  <c:v>Health-related</c:v>
                </c:pt>
                <c:pt idx="7">
                  <c:v>History or Political Science</c:v>
                </c:pt>
                <c:pt idx="8">
                  <c:v>Humanities</c:v>
                </c:pt>
                <c:pt idx="9">
                  <c:v>Fine Arts</c:v>
                </c:pt>
                <c:pt idx="10">
                  <c:v>Mathematics or Statistics</c:v>
                </c:pt>
                <c:pt idx="11">
                  <c:v>Physical Sciences</c:v>
                </c:pt>
                <c:pt idx="12">
                  <c:v>Social Sciences</c:v>
                </c:pt>
                <c:pt idx="13">
                  <c:v>Other Technical</c:v>
                </c:pt>
                <c:pt idx="14">
                  <c:v>Other Non-technical</c:v>
                </c:pt>
              </c:strCache>
            </c:strRef>
          </c:cat>
          <c:val>
            <c:numRef>
              <c:f>Sheet1!$B$2:$B$16</c:f>
              <c:numCache>
                <c:formatCode>0.00%</c:formatCode>
                <c:ptCount val="15"/>
                <c:pt idx="0">
                  <c:v>8.9999999999999993E-3</c:v>
                </c:pt>
                <c:pt idx="1">
                  <c:v>6.3E-2</c:v>
                </c:pt>
                <c:pt idx="2">
                  <c:v>5.3999999999999999E-2</c:v>
                </c:pt>
                <c:pt idx="3">
                  <c:v>8.9999999999999993E-3</c:v>
                </c:pt>
                <c:pt idx="4">
                  <c:v>5.3999999999999999E-2</c:v>
                </c:pt>
                <c:pt idx="5">
                  <c:v>3.5999999999999997E-2</c:v>
                </c:pt>
                <c:pt idx="6">
                  <c:v>8.9999999999999993E-3</c:v>
                </c:pt>
                <c:pt idx="7">
                  <c:v>0.126</c:v>
                </c:pt>
                <c:pt idx="8">
                  <c:v>6.3E-2</c:v>
                </c:pt>
                <c:pt idx="9">
                  <c:v>8.1000000000000003E-2</c:v>
                </c:pt>
                <c:pt idx="10">
                  <c:v>0.09</c:v>
                </c:pt>
                <c:pt idx="11">
                  <c:v>5.3999999999999999E-2</c:v>
                </c:pt>
                <c:pt idx="12">
                  <c:v>0.126</c:v>
                </c:pt>
                <c:pt idx="13">
                  <c:v>8.1000000000000003E-2</c:v>
                </c:pt>
                <c:pt idx="14">
                  <c:v>0.14399999999999999</c:v>
                </c:pt>
              </c:numCache>
            </c:numRef>
          </c:val>
        </c:ser>
        <c:dLbls>
          <c:showLegendKey val="0"/>
          <c:showVal val="0"/>
          <c:showCatName val="0"/>
          <c:showSerName val="0"/>
          <c:showPercent val="0"/>
          <c:showBubbleSize val="0"/>
        </c:dLbls>
        <c:gapWidth val="88"/>
        <c:overlap val="-29"/>
        <c:axId val="33963520"/>
        <c:axId val="70226432"/>
      </c:barChart>
      <c:catAx>
        <c:axId val="33963520"/>
        <c:scaling>
          <c:orientation val="minMax"/>
        </c:scaling>
        <c:delete val="0"/>
        <c:axPos val="l"/>
        <c:numFmt formatCode="General" sourceLinked="1"/>
        <c:majorTickMark val="out"/>
        <c:minorTickMark val="none"/>
        <c:tickLblPos val="nextTo"/>
        <c:txPr>
          <a:bodyPr/>
          <a:lstStyle/>
          <a:p>
            <a:pPr>
              <a:defRPr sz="1198" b="1">
                <a:solidFill>
                  <a:schemeClr val="accent1">
                    <a:lumMod val="50000"/>
                  </a:schemeClr>
                </a:solidFill>
              </a:defRPr>
            </a:pPr>
            <a:endParaRPr lang="en-US"/>
          </a:p>
        </c:txPr>
        <c:crossAx val="70226432"/>
        <c:crosses val="autoZero"/>
        <c:auto val="1"/>
        <c:lblAlgn val="ctr"/>
        <c:lblOffset val="100"/>
        <c:noMultiLvlLbl val="0"/>
      </c:catAx>
      <c:valAx>
        <c:axId val="70226432"/>
        <c:scaling>
          <c:orientation val="minMax"/>
          <c:max val="1"/>
          <c:min val="0"/>
        </c:scaling>
        <c:delete val="0"/>
        <c:axPos val="b"/>
        <c:numFmt formatCode="0%" sourceLinked="0"/>
        <c:majorTickMark val="out"/>
        <c:minorTickMark val="none"/>
        <c:tickLblPos val="nextTo"/>
        <c:txPr>
          <a:bodyPr/>
          <a:lstStyle/>
          <a:p>
            <a:pPr>
              <a:defRPr sz="1403" b="1">
                <a:solidFill>
                  <a:schemeClr val="accent1">
                    <a:lumMod val="50000"/>
                  </a:schemeClr>
                </a:solidFill>
                <a:latin typeface="+mn-lt"/>
              </a:defRPr>
            </a:pPr>
            <a:endParaRPr lang="en-US"/>
          </a:p>
        </c:txPr>
        <c:crossAx val="33963520"/>
        <c:crosses val="autoZero"/>
        <c:crossBetween val="between"/>
        <c:majorUnit val="0.1"/>
        <c:minorUnit val="1.0000000000000002E-2"/>
      </c:valAx>
      <c:spPr>
        <a:noFill/>
        <a:ln w="25410">
          <a:noFill/>
        </a:ln>
      </c:spPr>
    </c:plotArea>
    <c:legend>
      <c:legendPos val="b"/>
      <c:layout>
        <c:manualLayout>
          <c:xMode val="edge"/>
          <c:yMode val="edge"/>
          <c:x val="0.38820724288076702"/>
          <c:y val="0.93613395379303799"/>
          <c:w val="0.20137963679395599"/>
          <c:h val="5.5138852877358993E-2"/>
        </c:manualLayout>
      </c:layout>
      <c:overlay val="0"/>
      <c:txPr>
        <a:bodyPr/>
        <a:lstStyle/>
        <a:p>
          <a:pPr>
            <a:defRPr sz="1601">
              <a:solidFill>
                <a:schemeClr val="accent5">
                  <a:lumMod val="50000"/>
                </a:schemeClr>
              </a:solidFill>
            </a:defRPr>
          </a:pPr>
          <a:endParaRPr lang="en-US"/>
        </a:p>
      </c:txPr>
    </c:legend>
    <c:plotVisOnly val="1"/>
    <c:dispBlanksAs val="gap"/>
    <c:showDLblsOverMax val="0"/>
  </c:chart>
  <c:txPr>
    <a:bodyPr/>
    <a:lstStyle/>
    <a:p>
      <a:pPr>
        <a:defRPr sz="1802"/>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Sheet1!$B$1</c:f>
              <c:strCache>
                <c:ptCount val="1"/>
                <c:pt idx="0">
                  <c:v>Your Institution</c:v>
                </c:pt>
              </c:strCache>
            </c:strRef>
          </c:tx>
          <c:spPr>
            <a:solidFill>
              <a:schemeClr val="accent1"/>
            </a:solidFill>
            <a:ln>
              <a:solidFill>
                <a:schemeClr val="accent1"/>
              </a:solidFill>
            </a:ln>
          </c:spPr>
          <c:invertIfNegative val="0"/>
          <c:cat>
            <c:strRef>
              <c:f>Sheet1!$A$2:$A$4</c:f>
              <c:strCache>
                <c:ptCount val="3"/>
                <c:pt idx="0">
                  <c:v>All Faculty</c:v>
                </c:pt>
                <c:pt idx="1">
                  <c:v>Men</c:v>
                </c:pt>
                <c:pt idx="2">
                  <c:v>Women</c:v>
                </c:pt>
              </c:strCache>
            </c:strRef>
          </c:cat>
          <c:val>
            <c:numRef>
              <c:f>Sheet1!$B$2:$B$4</c:f>
              <c:numCache>
                <c:formatCode>0.0</c:formatCode>
                <c:ptCount val="3"/>
                <c:pt idx="0">
                  <c:v>51.24</c:v>
                </c:pt>
                <c:pt idx="1">
                  <c:v>50.24</c:v>
                </c:pt>
                <c:pt idx="2">
                  <c:v>52.4</c:v>
                </c:pt>
              </c:numCache>
            </c:numRef>
          </c:val>
        </c:ser>
        <c:ser>
          <c:idx val="1"/>
          <c:order val="1"/>
          <c:tx>
            <c:strRef>
              <c:f>Sheet1!$C$1</c:f>
              <c:strCache>
                <c:ptCount val="1"/>
                <c:pt idx="0">
                  <c:v>Comparison Group</c:v>
                </c:pt>
              </c:strCache>
            </c:strRef>
          </c:tx>
          <c:spPr>
            <a:solidFill>
              <a:srgbClr val="FFCC29"/>
            </a:solidFill>
            <a:ln>
              <a:solidFill>
                <a:schemeClr val="accent1"/>
              </a:solidFill>
            </a:ln>
          </c:spPr>
          <c:invertIfNegative val="0"/>
          <c:cat>
            <c:strRef>
              <c:f>Sheet1!$A$2:$A$4</c:f>
              <c:strCache>
                <c:ptCount val="3"/>
                <c:pt idx="0">
                  <c:v>All Faculty</c:v>
                </c:pt>
                <c:pt idx="1">
                  <c:v>Men</c:v>
                </c:pt>
                <c:pt idx="2">
                  <c:v>Women</c:v>
                </c:pt>
              </c:strCache>
            </c:strRef>
          </c:cat>
          <c:val>
            <c:numRef>
              <c:f>Sheet1!$C$2:$C$4</c:f>
              <c:numCache>
                <c:formatCode>0.0</c:formatCode>
                <c:ptCount val="3"/>
                <c:pt idx="0">
                  <c:v>50.16</c:v>
                </c:pt>
                <c:pt idx="1">
                  <c:v>48.89</c:v>
                </c:pt>
                <c:pt idx="2">
                  <c:v>51.62</c:v>
                </c:pt>
              </c:numCache>
            </c:numRef>
          </c:val>
        </c:ser>
        <c:dLbls>
          <c:showLegendKey val="0"/>
          <c:showVal val="1"/>
          <c:showCatName val="0"/>
          <c:showSerName val="0"/>
          <c:showPercent val="0"/>
          <c:showBubbleSize val="0"/>
        </c:dLbls>
        <c:gapWidth val="50"/>
        <c:axId val="42217472"/>
        <c:axId val="85606400"/>
      </c:barChart>
      <c:catAx>
        <c:axId val="42217472"/>
        <c:scaling>
          <c:orientation val="minMax"/>
        </c:scaling>
        <c:delete val="0"/>
        <c:axPos val="b"/>
        <c:numFmt formatCode="General" sourceLinked="1"/>
        <c:majorTickMark val="none"/>
        <c:minorTickMark val="none"/>
        <c:tickLblPos val="nextTo"/>
        <c:crossAx val="85606400"/>
        <c:crosses val="autoZero"/>
        <c:auto val="1"/>
        <c:lblAlgn val="ctr"/>
        <c:lblOffset val="100"/>
        <c:noMultiLvlLbl val="0"/>
      </c:catAx>
      <c:valAx>
        <c:axId val="85606400"/>
        <c:scaling>
          <c:orientation val="minMax"/>
          <c:max val="60"/>
          <c:min val="40"/>
        </c:scaling>
        <c:delete val="0"/>
        <c:axPos val="l"/>
        <c:numFmt formatCode="#,##0" sourceLinked="0"/>
        <c:majorTickMark val="none"/>
        <c:minorTickMark val="none"/>
        <c:tickLblPos val="nextTo"/>
        <c:crossAx val="42217472"/>
        <c:crosses val="autoZero"/>
        <c:crossBetween val="between"/>
        <c:majorUnit val="2"/>
      </c:valAx>
      <c:spPr>
        <a:noFill/>
        <a:ln w="25386">
          <a:noFill/>
        </a:ln>
      </c:spPr>
    </c:plotArea>
    <c:plotVisOnly val="1"/>
    <c:dispBlanksAs val="gap"/>
    <c:showDLblsOverMax val="0"/>
  </c:chart>
  <c:txPr>
    <a:bodyPr/>
    <a:lstStyle/>
    <a:p>
      <a:pPr algn="ctr">
        <a:defRPr lang="en-US" sz="1395" b="1" i="0" u="none" strike="noStrike" kern="1200" baseline="0">
          <a:solidFill>
            <a:srgbClr val="7680AC">
              <a:lumMod val="50000"/>
            </a:srgbClr>
          </a:solidFill>
          <a:latin typeface="+mn-lt"/>
          <a:ea typeface="+mn-ea"/>
          <a:cs typeface="+mn-cs"/>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180637883748323E-2"/>
          <c:y val="3.7012795275590607E-2"/>
          <c:w val="0.93581936211625194"/>
          <c:h val="0.93575623359581106"/>
        </c:manualLayout>
      </c:layout>
      <c:barChart>
        <c:barDir val="col"/>
        <c:grouping val="stacked"/>
        <c:varyColors val="0"/>
        <c:ser>
          <c:idx val="1"/>
          <c:order val="0"/>
          <c:tx>
            <c:strRef>
              <c:f>Sheet1!$B$1</c:f>
              <c:strCache>
                <c:ptCount val="1"/>
                <c:pt idx="0">
                  <c:v>Occasionally</c:v>
                </c:pt>
              </c:strCache>
            </c:strRef>
          </c:tx>
          <c:spPr>
            <a:solidFill>
              <a:schemeClr val="accent1"/>
            </a:solidFill>
            <a:ln w="3171">
              <a:solidFill>
                <a:schemeClr val="tx1"/>
              </a:solidFill>
            </a:ln>
          </c:spPr>
          <c:invertIfNegative val="0"/>
          <c:dPt>
            <c:idx val="1"/>
            <c:invertIfNegative val="0"/>
            <c:bubble3D val="0"/>
            <c:spPr>
              <a:solidFill>
                <a:srgbClr val="FFCC29"/>
              </a:solidFill>
              <a:ln w="3171">
                <a:solidFill>
                  <a:schemeClr val="tx1"/>
                </a:solidFill>
              </a:ln>
            </c:spPr>
          </c:dPt>
          <c:dPt>
            <c:idx val="3"/>
            <c:invertIfNegative val="0"/>
            <c:bubble3D val="0"/>
            <c:spPr>
              <a:solidFill>
                <a:srgbClr val="FFCC29"/>
              </a:solidFill>
              <a:ln w="3171">
                <a:solidFill>
                  <a:schemeClr val="tx1"/>
                </a:solidFill>
              </a:ln>
            </c:spPr>
          </c:dPt>
          <c:dPt>
            <c:idx val="5"/>
            <c:invertIfNegative val="0"/>
            <c:bubble3D val="0"/>
            <c:spPr>
              <a:solidFill>
                <a:srgbClr val="FFCC29"/>
              </a:solidFill>
              <a:ln w="3171">
                <a:solidFill>
                  <a:schemeClr val="tx1"/>
                </a:solidFill>
              </a:ln>
            </c:spPr>
          </c:dPt>
          <c:dPt>
            <c:idx val="7"/>
            <c:invertIfNegative val="0"/>
            <c:bubble3D val="0"/>
            <c:spPr>
              <a:solidFill>
                <a:srgbClr val="FFCC29"/>
              </a:solidFill>
              <a:ln w="3171">
                <a:solidFill>
                  <a:schemeClr val="tx1"/>
                </a:solidFill>
              </a:ln>
            </c:spPr>
          </c:dPt>
          <c:dPt>
            <c:idx val="9"/>
            <c:invertIfNegative val="0"/>
            <c:bubble3D val="0"/>
            <c:spPr>
              <a:solidFill>
                <a:srgbClr val="FFCC29"/>
              </a:solidFill>
              <a:ln w="3171">
                <a:solidFill>
                  <a:schemeClr val="tx1"/>
                </a:solidFill>
              </a:ln>
            </c:spPr>
          </c:dPt>
          <c:dPt>
            <c:idx val="11"/>
            <c:invertIfNegative val="0"/>
            <c:bubble3D val="0"/>
            <c:spPr>
              <a:solidFill>
                <a:srgbClr val="FFCC29"/>
              </a:solidFill>
              <a:ln w="3171">
                <a:solidFill>
                  <a:schemeClr val="tx1"/>
                </a:solidFill>
              </a:ln>
            </c:spPr>
          </c:dPt>
          <c:dLbls>
            <c:numFmt formatCode="0.0%" sourceLinked="0"/>
            <c:spPr>
              <a:noFill/>
              <a:ln w="18956">
                <a:noFill/>
              </a:ln>
            </c:spPr>
            <c:txPr>
              <a:bodyPr/>
              <a:lstStyle/>
              <a:p>
                <a:pPr>
                  <a:defRPr sz="1396"/>
                </a:pPr>
                <a:endParaRPr lang="en-US"/>
              </a:p>
            </c:txPr>
            <c:showLegendKey val="0"/>
            <c:showVal val="1"/>
            <c:showCatName val="0"/>
            <c:showSerName val="0"/>
            <c:showPercent val="0"/>
            <c:showBubbleSize val="0"/>
            <c:showLeaderLines val="0"/>
          </c:dLbls>
          <c:cat>
            <c:strRef>
              <c:f>Sheet1!$A$2:$A$13</c:f>
              <c:strCache>
                <c:ptCount val="12"/>
                <c:pt idx="0">
                  <c:v>Support their opinions with a logical argument</c:v>
                </c:pt>
                <c:pt idx="1">
                  <c:v>comp</c:v>
                </c:pt>
                <c:pt idx="2">
                  <c:v>Seek solutions to problems and explain them to others</c:v>
                </c:pt>
                <c:pt idx="3">
                  <c:v>comp</c:v>
                </c:pt>
                <c:pt idx="4">
                  <c:v>Look up scientific research articles and resources</c:v>
                </c:pt>
                <c:pt idx="5">
                  <c:v>comp</c:v>
                </c:pt>
                <c:pt idx="6">
                  <c:v>Explore topics on their own, even though it was not required for class</c:v>
                </c:pt>
                <c:pt idx="7">
                  <c:v>comp</c:v>
                </c:pt>
                <c:pt idx="8">
                  <c:v>Accept mistakes as part of the learning process</c:v>
                </c:pt>
                <c:pt idx="9">
                  <c:v>comp</c:v>
                </c:pt>
                <c:pt idx="10">
                  <c:v>Work with other students on group projects</c:v>
                </c:pt>
                <c:pt idx="11">
                  <c:v>comp</c:v>
                </c:pt>
              </c:strCache>
            </c:strRef>
          </c:cat>
          <c:val>
            <c:numRef>
              <c:f>Sheet1!$B$2:$B$13</c:f>
              <c:numCache>
                <c:formatCode>0.0%</c:formatCode>
                <c:ptCount val="12"/>
                <c:pt idx="0">
                  <c:v>0.23</c:v>
                </c:pt>
                <c:pt idx="1">
                  <c:v>0.21199999999999999</c:v>
                </c:pt>
                <c:pt idx="2">
                  <c:v>0.27900000000000003</c:v>
                </c:pt>
                <c:pt idx="3">
                  <c:v>0.28599999999999998</c:v>
                </c:pt>
                <c:pt idx="4">
                  <c:v>0.40200000000000002</c:v>
                </c:pt>
                <c:pt idx="5">
                  <c:v>0.36699999999999999</c:v>
                </c:pt>
                <c:pt idx="6">
                  <c:v>0.54100000000000004</c:v>
                </c:pt>
                <c:pt idx="7">
                  <c:v>0.54600000000000004</c:v>
                </c:pt>
                <c:pt idx="8">
                  <c:v>0.32100000000000001</c:v>
                </c:pt>
                <c:pt idx="9">
                  <c:v>0.33700000000000002</c:v>
                </c:pt>
                <c:pt idx="10">
                  <c:v>0.29899999999999999</c:v>
                </c:pt>
                <c:pt idx="11">
                  <c:v>0.33100000000000002</c:v>
                </c:pt>
              </c:numCache>
            </c:numRef>
          </c:val>
        </c:ser>
        <c:ser>
          <c:idx val="0"/>
          <c:order val="1"/>
          <c:tx>
            <c:strRef>
              <c:f>Sheet1!$C$1</c:f>
              <c:strCache>
                <c:ptCount val="1"/>
                <c:pt idx="0">
                  <c:v>Frequently</c:v>
                </c:pt>
              </c:strCache>
            </c:strRef>
          </c:tx>
          <c:spPr>
            <a:solidFill>
              <a:srgbClr val="C5FFFE"/>
            </a:solidFill>
            <a:ln w="3171">
              <a:solidFill>
                <a:schemeClr val="tx1"/>
              </a:solidFill>
            </a:ln>
          </c:spPr>
          <c:invertIfNegative val="0"/>
          <c:dPt>
            <c:idx val="1"/>
            <c:invertIfNegative val="0"/>
            <c:bubble3D val="0"/>
            <c:spPr>
              <a:solidFill>
                <a:schemeClr val="accent2"/>
              </a:solidFill>
              <a:ln w="3171">
                <a:solidFill>
                  <a:schemeClr val="tx1"/>
                </a:solidFill>
              </a:ln>
            </c:spPr>
          </c:dPt>
          <c:dPt>
            <c:idx val="3"/>
            <c:invertIfNegative val="0"/>
            <c:bubble3D val="0"/>
            <c:spPr>
              <a:solidFill>
                <a:schemeClr val="accent2"/>
              </a:solidFill>
              <a:ln w="3171">
                <a:solidFill>
                  <a:schemeClr val="tx1"/>
                </a:solidFill>
              </a:ln>
            </c:spPr>
          </c:dPt>
          <c:dPt>
            <c:idx val="5"/>
            <c:invertIfNegative val="0"/>
            <c:bubble3D val="0"/>
            <c:spPr>
              <a:solidFill>
                <a:schemeClr val="accent2"/>
              </a:solidFill>
              <a:ln w="3171">
                <a:solidFill>
                  <a:schemeClr val="tx1"/>
                </a:solidFill>
              </a:ln>
            </c:spPr>
          </c:dPt>
          <c:dPt>
            <c:idx val="7"/>
            <c:invertIfNegative val="0"/>
            <c:bubble3D val="0"/>
            <c:spPr>
              <a:solidFill>
                <a:schemeClr val="accent2"/>
              </a:solidFill>
              <a:ln w="3171">
                <a:solidFill>
                  <a:schemeClr val="tx1"/>
                </a:solidFill>
              </a:ln>
            </c:spPr>
          </c:dPt>
          <c:dPt>
            <c:idx val="9"/>
            <c:invertIfNegative val="0"/>
            <c:bubble3D val="0"/>
            <c:spPr>
              <a:solidFill>
                <a:schemeClr val="accent2"/>
              </a:solidFill>
              <a:ln w="3171">
                <a:solidFill>
                  <a:schemeClr val="tx1"/>
                </a:solidFill>
              </a:ln>
            </c:spPr>
          </c:dPt>
          <c:dPt>
            <c:idx val="11"/>
            <c:invertIfNegative val="0"/>
            <c:bubble3D val="0"/>
            <c:spPr>
              <a:solidFill>
                <a:schemeClr val="accent2"/>
              </a:solidFill>
              <a:ln w="3171">
                <a:solidFill>
                  <a:schemeClr val="tx1"/>
                </a:solidFill>
              </a:ln>
            </c:spPr>
          </c:dPt>
          <c:dLbls>
            <c:numFmt formatCode="0.0%" sourceLinked="0"/>
            <c:spPr>
              <a:noFill/>
              <a:ln w="18956">
                <a:noFill/>
              </a:ln>
            </c:spPr>
            <c:txPr>
              <a:bodyPr/>
              <a:lstStyle/>
              <a:p>
                <a:pPr>
                  <a:defRPr sz="1396"/>
                </a:pPr>
                <a:endParaRPr lang="en-US"/>
              </a:p>
            </c:txPr>
            <c:showLegendKey val="0"/>
            <c:showVal val="1"/>
            <c:showCatName val="0"/>
            <c:showSerName val="0"/>
            <c:showPercent val="0"/>
            <c:showBubbleSize val="0"/>
            <c:showLeaderLines val="0"/>
          </c:dLbls>
          <c:cat>
            <c:strRef>
              <c:f>Sheet1!$A$2:$A$13</c:f>
              <c:strCache>
                <c:ptCount val="12"/>
                <c:pt idx="0">
                  <c:v>Support their opinions with a logical argument</c:v>
                </c:pt>
                <c:pt idx="1">
                  <c:v>comp</c:v>
                </c:pt>
                <c:pt idx="2">
                  <c:v>Seek solutions to problems and explain them to others</c:v>
                </c:pt>
                <c:pt idx="3">
                  <c:v>comp</c:v>
                </c:pt>
                <c:pt idx="4">
                  <c:v>Look up scientific research articles and resources</c:v>
                </c:pt>
                <c:pt idx="5">
                  <c:v>comp</c:v>
                </c:pt>
                <c:pt idx="6">
                  <c:v>Explore topics on their own, even though it was not required for class</c:v>
                </c:pt>
                <c:pt idx="7">
                  <c:v>comp</c:v>
                </c:pt>
                <c:pt idx="8">
                  <c:v>Accept mistakes as part of the learning process</c:v>
                </c:pt>
                <c:pt idx="9">
                  <c:v>comp</c:v>
                </c:pt>
                <c:pt idx="10">
                  <c:v>Work with other students on group projects</c:v>
                </c:pt>
                <c:pt idx="11">
                  <c:v>comp</c:v>
                </c:pt>
              </c:strCache>
            </c:strRef>
          </c:cat>
          <c:val>
            <c:numRef>
              <c:f>Sheet1!$C$2:$C$13</c:f>
              <c:numCache>
                <c:formatCode>0.0%</c:formatCode>
                <c:ptCount val="12"/>
                <c:pt idx="0">
                  <c:v>0.76200000000000001</c:v>
                </c:pt>
                <c:pt idx="1">
                  <c:v>0.77700000000000002</c:v>
                </c:pt>
                <c:pt idx="2">
                  <c:v>0.69199999999999995</c:v>
                </c:pt>
                <c:pt idx="3">
                  <c:v>0.69199999999999995</c:v>
                </c:pt>
                <c:pt idx="4">
                  <c:v>0.443</c:v>
                </c:pt>
                <c:pt idx="5">
                  <c:v>0.45300000000000001</c:v>
                </c:pt>
                <c:pt idx="6">
                  <c:v>0.38600000000000001</c:v>
                </c:pt>
                <c:pt idx="7">
                  <c:v>0.39</c:v>
                </c:pt>
                <c:pt idx="8">
                  <c:v>0.63800000000000001</c:v>
                </c:pt>
                <c:pt idx="9">
                  <c:v>0.63300000000000001</c:v>
                </c:pt>
                <c:pt idx="10">
                  <c:v>0.63100000000000001</c:v>
                </c:pt>
                <c:pt idx="11">
                  <c:v>0.59599999999999997</c:v>
                </c:pt>
              </c:numCache>
            </c:numRef>
          </c:val>
        </c:ser>
        <c:dLbls>
          <c:showLegendKey val="0"/>
          <c:showVal val="0"/>
          <c:showCatName val="0"/>
          <c:showSerName val="0"/>
          <c:showPercent val="0"/>
          <c:showBubbleSize val="0"/>
        </c:dLbls>
        <c:gapWidth val="33"/>
        <c:overlap val="100"/>
        <c:axId val="42297344"/>
        <c:axId val="85608704"/>
      </c:barChart>
      <c:catAx>
        <c:axId val="42297344"/>
        <c:scaling>
          <c:orientation val="minMax"/>
        </c:scaling>
        <c:delete val="0"/>
        <c:axPos val="b"/>
        <c:majorGridlines/>
        <c:majorTickMark val="none"/>
        <c:minorTickMark val="none"/>
        <c:tickLblPos val="none"/>
        <c:spPr>
          <a:noFill/>
          <a:ln w="0">
            <a:solidFill>
              <a:schemeClr val="tx1"/>
            </a:solidFill>
            <a:prstDash val="solid"/>
          </a:ln>
        </c:spPr>
        <c:crossAx val="85608704"/>
        <c:crosses val="autoZero"/>
        <c:auto val="1"/>
        <c:lblAlgn val="ctr"/>
        <c:lblOffset val="100"/>
        <c:tickMarkSkip val="2"/>
        <c:noMultiLvlLbl val="0"/>
      </c:catAx>
      <c:valAx>
        <c:axId val="85608704"/>
        <c:scaling>
          <c:orientation val="minMax"/>
          <c:max val="1"/>
          <c:min val="0"/>
        </c:scaling>
        <c:delete val="0"/>
        <c:axPos val="l"/>
        <c:numFmt formatCode="0%" sourceLinked="0"/>
        <c:majorTickMark val="none"/>
        <c:minorTickMark val="none"/>
        <c:tickLblPos val="nextTo"/>
        <c:spPr>
          <a:ln w="2378">
            <a:solidFill>
              <a:schemeClr val="tx1"/>
            </a:solidFill>
            <a:prstDash val="solid"/>
          </a:ln>
        </c:spPr>
        <c:txPr>
          <a:bodyPr rot="0" vert="horz"/>
          <a:lstStyle/>
          <a:p>
            <a:pPr>
              <a:defRPr sz="1393"/>
            </a:pPr>
            <a:endParaRPr lang="en-US"/>
          </a:p>
        </c:txPr>
        <c:crossAx val="42297344"/>
        <c:crosses val="autoZero"/>
        <c:crossBetween val="between"/>
        <c:majorUnit val="0.1"/>
      </c:valAx>
      <c:spPr>
        <a:noFill/>
        <a:ln w="25384">
          <a:noFill/>
        </a:ln>
      </c:spPr>
    </c:plotArea>
    <c:plotVisOnly val="1"/>
    <c:dispBlanksAs val="gap"/>
    <c:showDLblsOverMax val="0"/>
  </c:chart>
  <c:spPr>
    <a:noFill/>
    <a:ln>
      <a:noFill/>
    </a:ln>
  </c:spPr>
  <c:txPr>
    <a:bodyPr/>
    <a:lstStyle/>
    <a:p>
      <a:pPr>
        <a:defRPr sz="119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180637883748323E-2"/>
          <c:y val="3.7012795275590607E-2"/>
          <c:w val="0.93581936211625194"/>
          <c:h val="0.93575623359581106"/>
        </c:manualLayout>
      </c:layout>
      <c:barChart>
        <c:barDir val="col"/>
        <c:grouping val="stacked"/>
        <c:varyColors val="0"/>
        <c:ser>
          <c:idx val="1"/>
          <c:order val="0"/>
          <c:tx>
            <c:strRef>
              <c:f>Sheet1!$B$1</c:f>
              <c:strCache>
                <c:ptCount val="1"/>
                <c:pt idx="0">
                  <c:v>Occasionally</c:v>
                </c:pt>
              </c:strCache>
            </c:strRef>
          </c:tx>
          <c:spPr>
            <a:solidFill>
              <a:schemeClr val="accent1"/>
            </a:solidFill>
            <a:ln w="3171">
              <a:solidFill>
                <a:schemeClr val="tx1"/>
              </a:solidFill>
            </a:ln>
          </c:spPr>
          <c:invertIfNegative val="0"/>
          <c:dPt>
            <c:idx val="1"/>
            <c:invertIfNegative val="0"/>
            <c:bubble3D val="0"/>
            <c:spPr>
              <a:solidFill>
                <a:srgbClr val="FFCC29"/>
              </a:solidFill>
              <a:ln w="3171">
                <a:solidFill>
                  <a:schemeClr val="tx1"/>
                </a:solidFill>
              </a:ln>
            </c:spPr>
          </c:dPt>
          <c:dPt>
            <c:idx val="3"/>
            <c:invertIfNegative val="0"/>
            <c:bubble3D val="0"/>
            <c:spPr>
              <a:solidFill>
                <a:srgbClr val="FFCC29"/>
              </a:solidFill>
              <a:ln w="3171">
                <a:solidFill>
                  <a:schemeClr val="tx1"/>
                </a:solidFill>
              </a:ln>
            </c:spPr>
          </c:dPt>
          <c:dPt>
            <c:idx val="5"/>
            <c:invertIfNegative val="0"/>
            <c:bubble3D val="0"/>
            <c:spPr>
              <a:solidFill>
                <a:srgbClr val="FFCC29"/>
              </a:solidFill>
              <a:ln w="3171">
                <a:solidFill>
                  <a:schemeClr val="tx1"/>
                </a:solidFill>
              </a:ln>
            </c:spPr>
          </c:dPt>
          <c:dPt>
            <c:idx val="7"/>
            <c:invertIfNegative val="0"/>
            <c:bubble3D val="0"/>
            <c:spPr>
              <a:solidFill>
                <a:srgbClr val="FFCC29"/>
              </a:solidFill>
              <a:ln w="3171">
                <a:solidFill>
                  <a:schemeClr val="tx1"/>
                </a:solidFill>
              </a:ln>
            </c:spPr>
          </c:dPt>
          <c:dPt>
            <c:idx val="9"/>
            <c:invertIfNegative val="0"/>
            <c:bubble3D val="0"/>
            <c:spPr>
              <a:solidFill>
                <a:srgbClr val="FFCC29"/>
              </a:solidFill>
              <a:ln w="3171">
                <a:solidFill>
                  <a:schemeClr val="tx1"/>
                </a:solidFill>
              </a:ln>
            </c:spPr>
          </c:dPt>
          <c:dPt>
            <c:idx val="11"/>
            <c:invertIfNegative val="0"/>
            <c:bubble3D val="0"/>
            <c:spPr>
              <a:solidFill>
                <a:srgbClr val="FFCC29"/>
              </a:solidFill>
              <a:ln w="3171">
                <a:solidFill>
                  <a:schemeClr val="tx1"/>
                </a:solidFill>
              </a:ln>
            </c:spPr>
          </c:dPt>
          <c:dLbls>
            <c:numFmt formatCode="0.0%" sourceLinked="0"/>
            <c:spPr>
              <a:noFill/>
              <a:ln w="18956">
                <a:noFill/>
              </a:ln>
            </c:spPr>
            <c:txPr>
              <a:bodyPr/>
              <a:lstStyle/>
              <a:p>
                <a:pPr>
                  <a:defRPr sz="1396"/>
                </a:pPr>
                <a:endParaRPr lang="en-US"/>
              </a:p>
            </c:txPr>
            <c:showLegendKey val="0"/>
            <c:showVal val="1"/>
            <c:showCatName val="0"/>
            <c:showSerName val="0"/>
            <c:showPercent val="0"/>
            <c:showBubbleSize val="0"/>
            <c:showLeaderLines val="0"/>
          </c:dLbls>
          <c:cat>
            <c:strRef>
              <c:f>Sheet1!$A$2:$A$11</c:f>
              <c:strCache>
                <c:ptCount val="10"/>
                <c:pt idx="0">
                  <c:v>User different points of view to make an argument</c:v>
                </c:pt>
                <c:pt idx="1">
                  <c:v>comp</c:v>
                </c:pt>
                <c:pt idx="2">
                  <c:v>Make connections between ideas from different courses</c:v>
                </c:pt>
                <c:pt idx="3">
                  <c:v>comp</c:v>
                </c:pt>
                <c:pt idx="4">
                  <c:v>Critically evaluate their position on an issue</c:v>
                </c:pt>
                <c:pt idx="5">
                  <c:v>comp</c:v>
                </c:pt>
                <c:pt idx="6">
                  <c:v>Recognize the biases that affect their thinking</c:v>
                </c:pt>
                <c:pt idx="7">
                  <c:v>comp</c:v>
                </c:pt>
                <c:pt idx="8">
                  <c:v>Think more broadly about an issue</c:v>
                </c:pt>
                <c:pt idx="9">
                  <c:v>comp</c:v>
                </c:pt>
              </c:strCache>
            </c:strRef>
          </c:cat>
          <c:val>
            <c:numRef>
              <c:f>Sheet1!$B$2:$B$11</c:f>
              <c:numCache>
                <c:formatCode>0.0%</c:formatCode>
                <c:ptCount val="10"/>
                <c:pt idx="0">
                  <c:v>0.38600000000000001</c:v>
                </c:pt>
                <c:pt idx="1">
                  <c:v>0.379</c:v>
                </c:pt>
                <c:pt idx="2">
                  <c:v>0.28499999999999998</c:v>
                </c:pt>
                <c:pt idx="3">
                  <c:v>0.29199999999999998</c:v>
                </c:pt>
                <c:pt idx="4">
                  <c:v>0.28199999999999997</c:v>
                </c:pt>
                <c:pt idx="5">
                  <c:v>0.31</c:v>
                </c:pt>
                <c:pt idx="6">
                  <c:v>0.36299999999999999</c:v>
                </c:pt>
                <c:pt idx="7">
                  <c:v>0.38300000000000001</c:v>
                </c:pt>
                <c:pt idx="8">
                  <c:v>0.22</c:v>
                </c:pt>
                <c:pt idx="9">
                  <c:v>0.252</c:v>
                </c:pt>
              </c:numCache>
            </c:numRef>
          </c:val>
        </c:ser>
        <c:ser>
          <c:idx val="0"/>
          <c:order val="1"/>
          <c:tx>
            <c:strRef>
              <c:f>Sheet1!$C$1</c:f>
              <c:strCache>
                <c:ptCount val="1"/>
                <c:pt idx="0">
                  <c:v>Frequently</c:v>
                </c:pt>
              </c:strCache>
            </c:strRef>
          </c:tx>
          <c:spPr>
            <a:solidFill>
              <a:srgbClr val="C5FFFE"/>
            </a:solidFill>
            <a:ln w="3171">
              <a:solidFill>
                <a:schemeClr val="tx1"/>
              </a:solidFill>
            </a:ln>
          </c:spPr>
          <c:invertIfNegative val="0"/>
          <c:dPt>
            <c:idx val="1"/>
            <c:invertIfNegative val="0"/>
            <c:bubble3D val="0"/>
            <c:spPr>
              <a:solidFill>
                <a:schemeClr val="accent2"/>
              </a:solidFill>
              <a:ln w="3171">
                <a:solidFill>
                  <a:schemeClr val="tx1"/>
                </a:solidFill>
              </a:ln>
            </c:spPr>
          </c:dPt>
          <c:dPt>
            <c:idx val="3"/>
            <c:invertIfNegative val="0"/>
            <c:bubble3D val="0"/>
            <c:spPr>
              <a:solidFill>
                <a:schemeClr val="accent2"/>
              </a:solidFill>
              <a:ln w="3171">
                <a:solidFill>
                  <a:schemeClr val="tx1"/>
                </a:solidFill>
              </a:ln>
            </c:spPr>
          </c:dPt>
          <c:dPt>
            <c:idx val="5"/>
            <c:invertIfNegative val="0"/>
            <c:bubble3D val="0"/>
            <c:spPr>
              <a:solidFill>
                <a:schemeClr val="accent2"/>
              </a:solidFill>
              <a:ln w="3171">
                <a:solidFill>
                  <a:schemeClr val="tx1"/>
                </a:solidFill>
              </a:ln>
            </c:spPr>
          </c:dPt>
          <c:dPt>
            <c:idx val="7"/>
            <c:invertIfNegative val="0"/>
            <c:bubble3D val="0"/>
            <c:spPr>
              <a:solidFill>
                <a:schemeClr val="accent2"/>
              </a:solidFill>
              <a:ln w="3171">
                <a:solidFill>
                  <a:schemeClr val="tx1"/>
                </a:solidFill>
              </a:ln>
            </c:spPr>
          </c:dPt>
          <c:dPt>
            <c:idx val="9"/>
            <c:invertIfNegative val="0"/>
            <c:bubble3D val="0"/>
            <c:spPr>
              <a:solidFill>
                <a:schemeClr val="accent2"/>
              </a:solidFill>
              <a:ln w="3171">
                <a:solidFill>
                  <a:schemeClr val="tx1"/>
                </a:solidFill>
              </a:ln>
            </c:spPr>
          </c:dPt>
          <c:dPt>
            <c:idx val="11"/>
            <c:invertIfNegative val="0"/>
            <c:bubble3D val="0"/>
            <c:spPr>
              <a:solidFill>
                <a:schemeClr val="accent2"/>
              </a:solidFill>
              <a:ln w="3171">
                <a:solidFill>
                  <a:schemeClr val="tx1"/>
                </a:solidFill>
              </a:ln>
            </c:spPr>
          </c:dPt>
          <c:dLbls>
            <c:numFmt formatCode="0.0%" sourceLinked="0"/>
            <c:spPr>
              <a:noFill/>
              <a:ln w="18956">
                <a:noFill/>
              </a:ln>
            </c:spPr>
            <c:txPr>
              <a:bodyPr/>
              <a:lstStyle/>
              <a:p>
                <a:pPr>
                  <a:defRPr sz="1396"/>
                </a:pPr>
                <a:endParaRPr lang="en-US"/>
              </a:p>
            </c:txPr>
            <c:showLegendKey val="0"/>
            <c:showVal val="1"/>
            <c:showCatName val="0"/>
            <c:showSerName val="0"/>
            <c:showPercent val="0"/>
            <c:showBubbleSize val="0"/>
            <c:showLeaderLines val="0"/>
          </c:dLbls>
          <c:cat>
            <c:strRef>
              <c:f>Sheet1!$A$2:$A$11</c:f>
              <c:strCache>
                <c:ptCount val="10"/>
                <c:pt idx="0">
                  <c:v>User different points of view to make an argument</c:v>
                </c:pt>
                <c:pt idx="1">
                  <c:v>comp</c:v>
                </c:pt>
                <c:pt idx="2">
                  <c:v>Make connections between ideas from different courses</c:v>
                </c:pt>
                <c:pt idx="3">
                  <c:v>comp</c:v>
                </c:pt>
                <c:pt idx="4">
                  <c:v>Critically evaluate their position on an issue</c:v>
                </c:pt>
                <c:pt idx="5">
                  <c:v>comp</c:v>
                </c:pt>
                <c:pt idx="6">
                  <c:v>Recognize the biases that affect their thinking</c:v>
                </c:pt>
                <c:pt idx="7">
                  <c:v>comp</c:v>
                </c:pt>
                <c:pt idx="8">
                  <c:v>Think more broadly about an issue</c:v>
                </c:pt>
                <c:pt idx="9">
                  <c:v>comp</c:v>
                </c:pt>
              </c:strCache>
            </c:strRef>
          </c:cat>
          <c:val>
            <c:numRef>
              <c:f>Sheet1!$C$2:$C$11</c:f>
              <c:numCache>
                <c:formatCode>0.0%</c:formatCode>
                <c:ptCount val="10"/>
                <c:pt idx="0">
                  <c:v>0.53100000000000003</c:v>
                </c:pt>
                <c:pt idx="1">
                  <c:v>0.52600000000000002</c:v>
                </c:pt>
                <c:pt idx="2">
                  <c:v>0.69</c:v>
                </c:pt>
                <c:pt idx="3">
                  <c:v>0.68100000000000005</c:v>
                </c:pt>
                <c:pt idx="4">
                  <c:v>0.64700000000000002</c:v>
                </c:pt>
                <c:pt idx="5">
                  <c:v>0.63</c:v>
                </c:pt>
                <c:pt idx="6">
                  <c:v>0.52900000000000003</c:v>
                </c:pt>
                <c:pt idx="7">
                  <c:v>0.52200000000000002</c:v>
                </c:pt>
                <c:pt idx="8">
                  <c:v>0.747</c:v>
                </c:pt>
                <c:pt idx="9">
                  <c:v>0.72099999999999997</c:v>
                </c:pt>
              </c:numCache>
            </c:numRef>
          </c:val>
        </c:ser>
        <c:dLbls>
          <c:showLegendKey val="0"/>
          <c:showVal val="0"/>
          <c:showCatName val="0"/>
          <c:showSerName val="0"/>
          <c:showPercent val="0"/>
          <c:showBubbleSize val="0"/>
        </c:dLbls>
        <c:gapWidth val="33"/>
        <c:overlap val="100"/>
        <c:axId val="42370560"/>
        <c:axId val="85612736"/>
      </c:barChart>
      <c:catAx>
        <c:axId val="42370560"/>
        <c:scaling>
          <c:orientation val="minMax"/>
        </c:scaling>
        <c:delete val="0"/>
        <c:axPos val="b"/>
        <c:majorGridlines/>
        <c:majorTickMark val="none"/>
        <c:minorTickMark val="none"/>
        <c:tickLblPos val="none"/>
        <c:spPr>
          <a:noFill/>
          <a:ln w="0">
            <a:solidFill>
              <a:schemeClr val="tx1"/>
            </a:solidFill>
            <a:prstDash val="solid"/>
          </a:ln>
        </c:spPr>
        <c:crossAx val="85612736"/>
        <c:crosses val="autoZero"/>
        <c:auto val="1"/>
        <c:lblAlgn val="ctr"/>
        <c:lblOffset val="100"/>
        <c:tickMarkSkip val="2"/>
        <c:noMultiLvlLbl val="0"/>
      </c:catAx>
      <c:valAx>
        <c:axId val="85612736"/>
        <c:scaling>
          <c:orientation val="minMax"/>
          <c:max val="1"/>
          <c:min val="0"/>
        </c:scaling>
        <c:delete val="0"/>
        <c:axPos val="l"/>
        <c:numFmt formatCode="0%" sourceLinked="0"/>
        <c:majorTickMark val="none"/>
        <c:minorTickMark val="none"/>
        <c:tickLblPos val="nextTo"/>
        <c:spPr>
          <a:ln w="2378">
            <a:solidFill>
              <a:schemeClr val="tx1"/>
            </a:solidFill>
            <a:prstDash val="solid"/>
          </a:ln>
        </c:spPr>
        <c:txPr>
          <a:bodyPr rot="0" vert="horz"/>
          <a:lstStyle/>
          <a:p>
            <a:pPr>
              <a:defRPr sz="1393"/>
            </a:pPr>
            <a:endParaRPr lang="en-US"/>
          </a:p>
        </c:txPr>
        <c:crossAx val="42370560"/>
        <c:crosses val="autoZero"/>
        <c:crossBetween val="between"/>
        <c:majorUnit val="0.1"/>
      </c:valAx>
      <c:spPr>
        <a:noFill/>
        <a:ln w="25384">
          <a:noFill/>
        </a:ln>
      </c:spPr>
    </c:plotArea>
    <c:plotVisOnly val="1"/>
    <c:dispBlanksAs val="gap"/>
    <c:showDLblsOverMax val="0"/>
  </c:chart>
  <c:spPr>
    <a:noFill/>
    <a:ln>
      <a:noFill/>
    </a:ln>
  </c:spPr>
  <c:txPr>
    <a:bodyPr/>
    <a:lstStyle/>
    <a:p>
      <a:pPr>
        <a:defRPr sz="119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180637883748323E-2"/>
          <c:y val="3.7012795275590607E-2"/>
          <c:w val="0.93581936211625194"/>
          <c:h val="0.93575623359581106"/>
        </c:manualLayout>
      </c:layout>
      <c:barChart>
        <c:barDir val="col"/>
        <c:grouping val="stacked"/>
        <c:varyColors val="0"/>
        <c:ser>
          <c:idx val="1"/>
          <c:order val="0"/>
          <c:tx>
            <c:strRef>
              <c:f>Sheet1!$B$1</c:f>
              <c:strCache>
                <c:ptCount val="1"/>
                <c:pt idx="0">
                  <c:v>Occasionally</c:v>
                </c:pt>
              </c:strCache>
            </c:strRef>
          </c:tx>
          <c:spPr>
            <a:solidFill>
              <a:schemeClr val="accent1"/>
            </a:solidFill>
            <a:ln w="3171">
              <a:solidFill>
                <a:schemeClr val="tx1"/>
              </a:solidFill>
            </a:ln>
          </c:spPr>
          <c:invertIfNegative val="0"/>
          <c:dPt>
            <c:idx val="1"/>
            <c:invertIfNegative val="0"/>
            <c:bubble3D val="0"/>
            <c:spPr>
              <a:solidFill>
                <a:srgbClr val="FFCC29"/>
              </a:solidFill>
              <a:ln w="3171">
                <a:solidFill>
                  <a:schemeClr val="tx1"/>
                </a:solidFill>
              </a:ln>
            </c:spPr>
          </c:dPt>
          <c:dPt>
            <c:idx val="3"/>
            <c:invertIfNegative val="0"/>
            <c:bubble3D val="0"/>
            <c:spPr>
              <a:solidFill>
                <a:srgbClr val="FFCC29"/>
              </a:solidFill>
              <a:ln w="3171">
                <a:solidFill>
                  <a:schemeClr val="tx1"/>
                </a:solidFill>
              </a:ln>
            </c:spPr>
          </c:dPt>
          <c:dPt>
            <c:idx val="5"/>
            <c:invertIfNegative val="0"/>
            <c:bubble3D val="0"/>
            <c:spPr>
              <a:solidFill>
                <a:srgbClr val="FFCC29"/>
              </a:solidFill>
              <a:ln w="3171">
                <a:solidFill>
                  <a:schemeClr val="tx1"/>
                </a:solidFill>
              </a:ln>
            </c:spPr>
          </c:dPt>
          <c:dPt>
            <c:idx val="7"/>
            <c:invertIfNegative val="0"/>
            <c:bubble3D val="0"/>
            <c:spPr>
              <a:solidFill>
                <a:srgbClr val="FFCC29"/>
              </a:solidFill>
              <a:ln w="3171">
                <a:solidFill>
                  <a:schemeClr val="tx1"/>
                </a:solidFill>
              </a:ln>
            </c:spPr>
          </c:dPt>
          <c:dPt>
            <c:idx val="9"/>
            <c:invertIfNegative val="0"/>
            <c:bubble3D val="0"/>
            <c:spPr>
              <a:solidFill>
                <a:srgbClr val="FFCC29"/>
              </a:solidFill>
              <a:ln w="3171">
                <a:solidFill>
                  <a:schemeClr val="tx1"/>
                </a:solidFill>
              </a:ln>
            </c:spPr>
          </c:dPt>
          <c:dPt>
            <c:idx val="11"/>
            <c:invertIfNegative val="0"/>
            <c:bubble3D val="0"/>
            <c:spPr>
              <a:solidFill>
                <a:srgbClr val="FFCC29"/>
              </a:solidFill>
              <a:ln w="3171">
                <a:solidFill>
                  <a:schemeClr val="tx1"/>
                </a:solidFill>
              </a:ln>
            </c:spPr>
          </c:dPt>
          <c:dLbls>
            <c:numFmt formatCode="0.0%" sourceLinked="0"/>
            <c:spPr>
              <a:noFill/>
              <a:ln w="18956">
                <a:noFill/>
              </a:ln>
            </c:spPr>
            <c:txPr>
              <a:bodyPr/>
              <a:lstStyle/>
              <a:p>
                <a:pPr>
                  <a:defRPr sz="1396"/>
                </a:pPr>
                <a:endParaRPr lang="en-US"/>
              </a:p>
            </c:txPr>
            <c:showLegendKey val="0"/>
            <c:showVal val="1"/>
            <c:showCatName val="0"/>
            <c:showSerName val="0"/>
            <c:showPercent val="0"/>
            <c:showBubbleSize val="0"/>
            <c:showLeaderLines val="0"/>
          </c:dLbls>
          <c:cat>
            <c:strRef>
              <c:f>Sheet1!$A$2:$A$11</c:f>
              <c:strCache>
                <c:ptCount val="10"/>
                <c:pt idx="0">
                  <c:v>YouTube or other videos</c:v>
                </c:pt>
                <c:pt idx="1">
                  <c:v>comp</c:v>
                </c:pt>
                <c:pt idx="2">
                  <c:v>Simulations/animations</c:v>
                </c:pt>
                <c:pt idx="3">
                  <c:v>comp</c:v>
                </c:pt>
                <c:pt idx="4">
                  <c:v>Podcasts</c:v>
                </c:pt>
                <c:pt idx="5">
                  <c:v>comp</c:v>
                </c:pt>
                <c:pt idx="6">
                  <c:v>Online homework or virtual labs</c:v>
                </c:pt>
                <c:pt idx="7">
                  <c:v>comp</c:v>
                </c:pt>
                <c:pt idx="8">
                  <c:v>Online discussion boards</c:v>
                </c:pt>
                <c:pt idx="9">
                  <c:v>comp</c:v>
                </c:pt>
              </c:strCache>
            </c:strRef>
          </c:cat>
          <c:val>
            <c:numRef>
              <c:f>Sheet1!$B$2:$B$11</c:f>
              <c:numCache>
                <c:formatCode>0.0%</c:formatCode>
                <c:ptCount val="10"/>
                <c:pt idx="0">
                  <c:v>0.45900000000000002</c:v>
                </c:pt>
                <c:pt idx="1">
                  <c:v>0.49199999999999999</c:v>
                </c:pt>
                <c:pt idx="2">
                  <c:v>0.39</c:v>
                </c:pt>
                <c:pt idx="3">
                  <c:v>0.39200000000000002</c:v>
                </c:pt>
                <c:pt idx="4">
                  <c:v>0.216</c:v>
                </c:pt>
                <c:pt idx="5">
                  <c:v>0.182</c:v>
                </c:pt>
                <c:pt idx="6">
                  <c:v>0.29399999999999998</c:v>
                </c:pt>
                <c:pt idx="7">
                  <c:v>0.28799999999999998</c:v>
                </c:pt>
                <c:pt idx="8">
                  <c:v>0.31</c:v>
                </c:pt>
                <c:pt idx="9">
                  <c:v>0.316</c:v>
                </c:pt>
              </c:numCache>
            </c:numRef>
          </c:val>
        </c:ser>
        <c:ser>
          <c:idx val="0"/>
          <c:order val="1"/>
          <c:tx>
            <c:strRef>
              <c:f>Sheet1!$C$1</c:f>
              <c:strCache>
                <c:ptCount val="1"/>
                <c:pt idx="0">
                  <c:v>Frequently</c:v>
                </c:pt>
              </c:strCache>
            </c:strRef>
          </c:tx>
          <c:spPr>
            <a:solidFill>
              <a:srgbClr val="C5FFFE"/>
            </a:solidFill>
            <a:ln w="3171">
              <a:solidFill>
                <a:schemeClr val="tx1"/>
              </a:solidFill>
            </a:ln>
          </c:spPr>
          <c:invertIfNegative val="0"/>
          <c:dPt>
            <c:idx val="1"/>
            <c:invertIfNegative val="0"/>
            <c:bubble3D val="0"/>
            <c:spPr>
              <a:solidFill>
                <a:schemeClr val="accent2"/>
              </a:solidFill>
              <a:ln w="3171">
                <a:solidFill>
                  <a:schemeClr val="tx1"/>
                </a:solidFill>
              </a:ln>
            </c:spPr>
          </c:dPt>
          <c:dPt>
            <c:idx val="3"/>
            <c:invertIfNegative val="0"/>
            <c:bubble3D val="0"/>
            <c:spPr>
              <a:solidFill>
                <a:schemeClr val="accent2"/>
              </a:solidFill>
              <a:ln w="3171">
                <a:solidFill>
                  <a:schemeClr val="tx1"/>
                </a:solidFill>
              </a:ln>
            </c:spPr>
          </c:dPt>
          <c:dPt>
            <c:idx val="5"/>
            <c:invertIfNegative val="0"/>
            <c:bubble3D val="0"/>
            <c:spPr>
              <a:solidFill>
                <a:schemeClr val="accent2"/>
              </a:solidFill>
              <a:ln w="3171">
                <a:solidFill>
                  <a:schemeClr val="tx1"/>
                </a:solidFill>
              </a:ln>
            </c:spPr>
          </c:dPt>
          <c:dPt>
            <c:idx val="7"/>
            <c:invertIfNegative val="0"/>
            <c:bubble3D val="0"/>
            <c:spPr>
              <a:solidFill>
                <a:schemeClr val="accent2"/>
              </a:solidFill>
              <a:ln w="3171">
                <a:solidFill>
                  <a:schemeClr val="tx1"/>
                </a:solidFill>
              </a:ln>
            </c:spPr>
          </c:dPt>
          <c:dPt>
            <c:idx val="9"/>
            <c:invertIfNegative val="0"/>
            <c:bubble3D val="0"/>
            <c:spPr>
              <a:solidFill>
                <a:schemeClr val="accent2"/>
              </a:solidFill>
              <a:ln w="3171">
                <a:solidFill>
                  <a:schemeClr val="tx1"/>
                </a:solidFill>
              </a:ln>
            </c:spPr>
          </c:dPt>
          <c:dPt>
            <c:idx val="11"/>
            <c:invertIfNegative val="0"/>
            <c:bubble3D val="0"/>
            <c:spPr>
              <a:solidFill>
                <a:schemeClr val="accent2"/>
              </a:solidFill>
              <a:ln w="3171">
                <a:solidFill>
                  <a:schemeClr val="tx1"/>
                </a:solidFill>
              </a:ln>
            </c:spPr>
          </c:dPt>
          <c:dLbls>
            <c:numFmt formatCode="0.0%" sourceLinked="0"/>
            <c:spPr>
              <a:noFill/>
              <a:ln w="18956">
                <a:noFill/>
              </a:ln>
            </c:spPr>
            <c:txPr>
              <a:bodyPr/>
              <a:lstStyle/>
              <a:p>
                <a:pPr>
                  <a:defRPr sz="1396"/>
                </a:pPr>
                <a:endParaRPr lang="en-US"/>
              </a:p>
            </c:txPr>
            <c:showLegendKey val="0"/>
            <c:showVal val="1"/>
            <c:showCatName val="0"/>
            <c:showSerName val="0"/>
            <c:showPercent val="0"/>
            <c:showBubbleSize val="0"/>
            <c:showLeaderLines val="0"/>
          </c:dLbls>
          <c:cat>
            <c:strRef>
              <c:f>Sheet1!$A$2:$A$11</c:f>
              <c:strCache>
                <c:ptCount val="10"/>
                <c:pt idx="0">
                  <c:v>YouTube or other videos</c:v>
                </c:pt>
                <c:pt idx="1">
                  <c:v>comp</c:v>
                </c:pt>
                <c:pt idx="2">
                  <c:v>Simulations/animations</c:v>
                </c:pt>
                <c:pt idx="3">
                  <c:v>comp</c:v>
                </c:pt>
                <c:pt idx="4">
                  <c:v>Podcasts</c:v>
                </c:pt>
                <c:pt idx="5">
                  <c:v>comp</c:v>
                </c:pt>
                <c:pt idx="6">
                  <c:v>Online homework or virtual labs</c:v>
                </c:pt>
                <c:pt idx="7">
                  <c:v>comp</c:v>
                </c:pt>
                <c:pt idx="8">
                  <c:v>Online discussion boards</c:v>
                </c:pt>
                <c:pt idx="9">
                  <c:v>comp</c:v>
                </c:pt>
              </c:strCache>
            </c:strRef>
          </c:cat>
          <c:val>
            <c:numRef>
              <c:f>Sheet1!$C$2:$C$11</c:f>
              <c:numCache>
                <c:formatCode>0.0%</c:formatCode>
                <c:ptCount val="10"/>
                <c:pt idx="0">
                  <c:v>0.432</c:v>
                </c:pt>
                <c:pt idx="1">
                  <c:v>0.41</c:v>
                </c:pt>
                <c:pt idx="2">
                  <c:v>0.20200000000000001</c:v>
                </c:pt>
                <c:pt idx="3">
                  <c:v>0.16500000000000001</c:v>
                </c:pt>
                <c:pt idx="4">
                  <c:v>3.5000000000000003E-2</c:v>
                </c:pt>
                <c:pt idx="5">
                  <c:v>2.5000000000000001E-2</c:v>
                </c:pt>
                <c:pt idx="6">
                  <c:v>0.22800000000000001</c:v>
                </c:pt>
                <c:pt idx="7">
                  <c:v>0.3</c:v>
                </c:pt>
                <c:pt idx="8">
                  <c:v>0.19700000000000001</c:v>
                </c:pt>
                <c:pt idx="9">
                  <c:v>0.20899999999999999</c:v>
                </c:pt>
              </c:numCache>
            </c:numRef>
          </c:val>
        </c:ser>
        <c:dLbls>
          <c:showLegendKey val="0"/>
          <c:showVal val="0"/>
          <c:showCatName val="0"/>
          <c:showSerName val="0"/>
          <c:showPercent val="0"/>
          <c:showBubbleSize val="0"/>
        </c:dLbls>
        <c:gapWidth val="33"/>
        <c:overlap val="100"/>
        <c:axId val="42423296"/>
        <c:axId val="110347968"/>
      </c:barChart>
      <c:catAx>
        <c:axId val="42423296"/>
        <c:scaling>
          <c:orientation val="minMax"/>
        </c:scaling>
        <c:delete val="0"/>
        <c:axPos val="b"/>
        <c:majorGridlines/>
        <c:majorTickMark val="none"/>
        <c:minorTickMark val="none"/>
        <c:tickLblPos val="none"/>
        <c:spPr>
          <a:noFill/>
          <a:ln w="0">
            <a:solidFill>
              <a:schemeClr val="tx1"/>
            </a:solidFill>
            <a:prstDash val="solid"/>
          </a:ln>
        </c:spPr>
        <c:crossAx val="110347968"/>
        <c:crosses val="autoZero"/>
        <c:auto val="1"/>
        <c:lblAlgn val="ctr"/>
        <c:lblOffset val="100"/>
        <c:tickMarkSkip val="2"/>
        <c:noMultiLvlLbl val="0"/>
      </c:catAx>
      <c:valAx>
        <c:axId val="110347968"/>
        <c:scaling>
          <c:orientation val="minMax"/>
          <c:max val="1"/>
          <c:min val="0"/>
        </c:scaling>
        <c:delete val="0"/>
        <c:axPos val="l"/>
        <c:numFmt formatCode="0%" sourceLinked="0"/>
        <c:majorTickMark val="none"/>
        <c:minorTickMark val="none"/>
        <c:tickLblPos val="nextTo"/>
        <c:spPr>
          <a:ln w="2378">
            <a:solidFill>
              <a:schemeClr val="tx1"/>
            </a:solidFill>
            <a:prstDash val="solid"/>
          </a:ln>
        </c:spPr>
        <c:txPr>
          <a:bodyPr rot="0" vert="horz"/>
          <a:lstStyle/>
          <a:p>
            <a:pPr>
              <a:defRPr sz="1393"/>
            </a:pPr>
            <a:endParaRPr lang="en-US"/>
          </a:p>
        </c:txPr>
        <c:crossAx val="42423296"/>
        <c:crosses val="autoZero"/>
        <c:crossBetween val="between"/>
        <c:majorUnit val="0.1"/>
      </c:valAx>
      <c:spPr>
        <a:noFill/>
        <a:ln w="25384">
          <a:noFill/>
        </a:ln>
      </c:spPr>
    </c:plotArea>
    <c:plotVisOnly val="1"/>
    <c:dispBlanksAs val="gap"/>
    <c:showDLblsOverMax val="0"/>
  </c:chart>
  <c:spPr>
    <a:noFill/>
    <a:ln>
      <a:noFill/>
    </a:ln>
  </c:spPr>
  <c:txPr>
    <a:bodyPr/>
    <a:lstStyle/>
    <a:p>
      <a:pPr>
        <a:defRPr sz="119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0.26235</cdr:x>
      <cdr:y>0</cdr:y>
    </cdr:from>
    <cdr:to>
      <cdr:x>0.37346</cdr:x>
      <cdr:y>0.18473</cdr:y>
    </cdr:to>
    <cdr:sp macro="" textlink="">
      <cdr:nvSpPr>
        <cdr:cNvPr id="2" name="TextBox 1"/>
        <cdr:cNvSpPr txBox="1"/>
      </cdr:nvSpPr>
      <cdr:spPr>
        <a:xfrm xmlns:a="http://schemas.openxmlformats.org/drawingml/2006/main">
          <a:off x="2159000" y="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b="1" dirty="0">
            <a:solidFill>
              <a:schemeClr val="accent5">
                <a:lumMod val="50000"/>
              </a:schemeClr>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3" name="Rectangle 3"/>
          <p:cNvSpPr>
            <a:spLocks noGrp="1" noChangeArrowheads="1"/>
          </p:cNvSpPr>
          <p:nvPr>
            <p:ph type="dt" sz="quarter" idx="1"/>
          </p:nvPr>
        </p:nvSpPr>
        <p:spPr bwMode="auto">
          <a:xfrm>
            <a:off x="3963146" y="0"/>
            <a:ext cx="3032971" cy="464503"/>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algn="r" defTabSz="903334" eaLnBrk="1" hangingPunct="1">
              <a:defRPr sz="1200" u="none">
                <a:latin typeface="Arial" charset="0"/>
              </a:defRPr>
            </a:lvl1pPr>
          </a:lstStyle>
          <a:p>
            <a:pPr>
              <a:defRPr/>
            </a:pPr>
            <a:endParaRPr lang="en-US"/>
          </a:p>
        </p:txBody>
      </p:sp>
      <p:sp>
        <p:nvSpPr>
          <p:cNvPr id="138245" name="Rectangle 5"/>
          <p:cNvSpPr>
            <a:spLocks noGrp="1" noChangeArrowheads="1"/>
          </p:cNvSpPr>
          <p:nvPr>
            <p:ph type="sldNum" sz="quarter" idx="3"/>
          </p:nvPr>
        </p:nvSpPr>
        <p:spPr bwMode="auto">
          <a:xfrm>
            <a:off x="3963146" y="8817612"/>
            <a:ext cx="3032971" cy="464503"/>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algn="r" defTabSz="903334" eaLnBrk="1" hangingPunct="1">
              <a:defRPr sz="1200" u="none">
                <a:latin typeface="Arial" charset="0"/>
              </a:defRPr>
            </a:lvl1pPr>
          </a:lstStyle>
          <a:p>
            <a:pPr>
              <a:defRPr/>
            </a:pPr>
            <a:fld id="{8F00532B-46EB-47C9-94A6-2572C8FBB1DA}" type="slidenum">
              <a:rPr lang="en-US"/>
              <a:pPr>
                <a:defRPr/>
              </a:pPr>
              <a:t>‹#›</a:t>
            </a:fld>
            <a:endParaRPr lang="en-US"/>
          </a:p>
        </p:txBody>
      </p:sp>
    </p:spTree>
    <p:extLst>
      <p:ext uri="{BB962C8B-B14F-4D97-AF65-F5344CB8AC3E}">
        <p14:creationId xmlns:p14="http://schemas.microsoft.com/office/powerpoint/2010/main" val="10650326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032971" cy="464503"/>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defTabSz="903334" eaLnBrk="1" hangingPunct="1">
              <a:defRPr sz="1200" u="none">
                <a:latin typeface="Arial" charset="0"/>
              </a:defRPr>
            </a:lvl1pPr>
          </a:lstStyle>
          <a:p>
            <a:pPr>
              <a:defRPr/>
            </a:pPr>
            <a:endParaRPr lang="en-US"/>
          </a:p>
        </p:txBody>
      </p:sp>
      <p:sp>
        <p:nvSpPr>
          <p:cNvPr id="74755" name="Rectangle 3"/>
          <p:cNvSpPr>
            <a:spLocks noGrp="1" noChangeArrowheads="1"/>
          </p:cNvSpPr>
          <p:nvPr>
            <p:ph type="dt" idx="1"/>
          </p:nvPr>
        </p:nvSpPr>
        <p:spPr bwMode="auto">
          <a:xfrm>
            <a:off x="3963146" y="0"/>
            <a:ext cx="3032971" cy="464503"/>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algn="r" defTabSz="903334" eaLnBrk="1" hangingPunct="1">
              <a:defRPr sz="1200" u="none">
                <a:latin typeface="Arial"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77925" y="693738"/>
            <a:ext cx="4643438" cy="3484562"/>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404" y="4410392"/>
            <a:ext cx="5596892" cy="4177348"/>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8" name="Rectangle 6"/>
          <p:cNvSpPr>
            <a:spLocks noGrp="1" noChangeArrowheads="1"/>
          </p:cNvSpPr>
          <p:nvPr>
            <p:ph type="ftr" sz="quarter" idx="4"/>
          </p:nvPr>
        </p:nvSpPr>
        <p:spPr bwMode="auto">
          <a:xfrm>
            <a:off x="0" y="8817612"/>
            <a:ext cx="3032971" cy="464503"/>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defTabSz="903334" eaLnBrk="1" hangingPunct="1">
              <a:defRPr sz="1200" u="none">
                <a:latin typeface="Arial" charset="0"/>
              </a:defRPr>
            </a:lvl1pPr>
          </a:lstStyle>
          <a:p>
            <a:pPr>
              <a:defRPr/>
            </a:pPr>
            <a:endParaRPr lang="en-US"/>
          </a:p>
        </p:txBody>
      </p:sp>
      <p:sp>
        <p:nvSpPr>
          <p:cNvPr id="74759" name="Rectangle 7"/>
          <p:cNvSpPr>
            <a:spLocks noGrp="1" noChangeArrowheads="1"/>
          </p:cNvSpPr>
          <p:nvPr>
            <p:ph type="sldNum" sz="quarter" idx="5"/>
          </p:nvPr>
        </p:nvSpPr>
        <p:spPr bwMode="auto">
          <a:xfrm>
            <a:off x="3963146" y="8817612"/>
            <a:ext cx="3032971" cy="464503"/>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algn="r" defTabSz="903334" eaLnBrk="1" hangingPunct="1">
              <a:defRPr sz="1200" u="none">
                <a:latin typeface="Arial" charset="0"/>
              </a:defRPr>
            </a:lvl1pPr>
          </a:lstStyle>
          <a:p>
            <a:pPr>
              <a:defRPr/>
            </a:pPr>
            <a:fld id="{089FA3A3-FC42-4EDD-885C-91D9694657DB}" type="slidenum">
              <a:rPr lang="en-US"/>
              <a:pPr>
                <a:defRPr/>
              </a:pPr>
              <a:t>‹#›</a:t>
            </a:fld>
            <a:endParaRPr lang="en-US"/>
          </a:p>
        </p:txBody>
      </p:sp>
    </p:spTree>
    <p:extLst>
      <p:ext uri="{BB962C8B-B14F-4D97-AF65-F5344CB8AC3E}">
        <p14:creationId xmlns:p14="http://schemas.microsoft.com/office/powerpoint/2010/main" val="228029211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dirty="0" smtClean="0"/>
          </a:p>
        </p:txBody>
      </p:sp>
      <p:sp>
        <p:nvSpPr>
          <p:cNvPr id="57348" name="Slide Number Placeholder 3"/>
          <p:cNvSpPr>
            <a:spLocks noGrp="1"/>
          </p:cNvSpPr>
          <p:nvPr>
            <p:ph type="sldNum" sz="quarter" idx="5"/>
          </p:nvPr>
        </p:nvSpPr>
        <p:spPr>
          <a:noFill/>
        </p:spPr>
        <p:txBody>
          <a:bodyPr/>
          <a:lstStyle/>
          <a:p>
            <a:pPr defTabSz="901843"/>
            <a:fld id="{66C31495-1962-4FFD-9D77-83C98B69E852}" type="slidenum">
              <a:rPr lang="en-US" smtClean="0"/>
              <a:pPr defTabSz="901843"/>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A2B45F03-D3BF-4DB6-97ED-4FC2904F6A32}" type="slidenum">
              <a:rPr lang="en-US" sz="1200" u="none">
                <a:latin typeface="Arial" charset="0"/>
              </a:rPr>
              <a:pPr algn="r" defTabSz="901843" eaLnBrk="1" hangingPunct="1"/>
              <a:t>10</a:t>
            </a:fld>
            <a:endParaRPr lang="en-US" sz="1200" u="none">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en-US" dirty="0" smtClean="0"/>
              <a:t>The question stem for these items is: “In your interactions with undergraduates,</a:t>
            </a:r>
            <a:r>
              <a:rPr lang="en-US" baseline="0" dirty="0" smtClean="0"/>
              <a:t> how often in the past year did you encourage them to engage in the following activities?</a:t>
            </a:r>
            <a:r>
              <a:rPr lang="en-US" dirty="0" smtClean="0"/>
              <a:t>”</a:t>
            </a:r>
          </a:p>
          <a:p>
            <a:pPr eaLnBrk="1" hangingPunct="1"/>
            <a:endParaRPr lang="en-US" dirty="0" smtClean="0"/>
          </a:p>
          <a:p>
            <a:pPr eaLnBrk="1" hangingPunct="1"/>
            <a:r>
              <a:rPr lang="en-US" dirty="0" smtClean="0"/>
              <a:t>Item response options include “Frequently,” “Occasionally,” and “Not at All.” Only the first two responses are shown here.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A2B45F03-D3BF-4DB6-97ED-4FC2904F6A32}" type="slidenum">
              <a:rPr lang="en-US" sz="1200" u="none">
                <a:latin typeface="Arial" charset="0"/>
              </a:rPr>
              <a:pPr algn="r" defTabSz="901843" eaLnBrk="1" hangingPunct="1"/>
              <a:t>11</a:t>
            </a:fld>
            <a:endParaRPr lang="en-US" sz="1200" u="none">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en-US" dirty="0" smtClean="0"/>
              <a:t>The question stem for these items is: “In your interactions with undergraduates,</a:t>
            </a:r>
            <a:r>
              <a:rPr lang="en-US" baseline="0" dirty="0" smtClean="0"/>
              <a:t> how often in the past year have you encouraged students to</a:t>
            </a:r>
            <a:r>
              <a:rPr lang="en-US" dirty="0" smtClean="0"/>
              <a:t>…”</a:t>
            </a:r>
          </a:p>
          <a:p>
            <a:pPr eaLnBrk="1" hangingPunct="1"/>
            <a:endParaRPr lang="en-US" dirty="0" smtClean="0"/>
          </a:p>
          <a:p>
            <a:pPr eaLnBrk="1" hangingPunct="1"/>
            <a:r>
              <a:rPr lang="en-US" dirty="0" smtClean="0"/>
              <a:t>Item response options include “Frequently,” “Occasionally,” and “Not at All.” Only the first two responses are shown here.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A2B45F03-D3BF-4DB6-97ED-4FC2904F6A32}" type="slidenum">
              <a:rPr lang="en-US" sz="1200" u="none">
                <a:latin typeface="Arial" charset="0"/>
              </a:rPr>
              <a:pPr algn="r" defTabSz="901843" eaLnBrk="1" hangingPunct="1"/>
              <a:t>12</a:t>
            </a:fld>
            <a:endParaRPr lang="en-US" sz="1200" u="none">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en-US" dirty="0" smtClean="0"/>
              <a:t>The question stem for these items is: “How frequently</a:t>
            </a:r>
            <a:r>
              <a:rPr lang="en-US" baseline="0" dirty="0" smtClean="0"/>
              <a:t> do you incorporate the following forms of technology into your courses?</a:t>
            </a:r>
            <a:r>
              <a:rPr lang="en-US" dirty="0" smtClean="0"/>
              <a:t>”</a:t>
            </a:r>
          </a:p>
          <a:p>
            <a:pPr eaLnBrk="1" hangingPunct="1"/>
            <a:endParaRPr lang="en-US" dirty="0" smtClean="0"/>
          </a:p>
          <a:p>
            <a:pPr eaLnBrk="1" hangingPunct="1"/>
            <a:endParaRPr lang="en-US" dirty="0" smtClean="0"/>
          </a:p>
          <a:p>
            <a:pPr eaLnBrk="1" hangingPunct="1"/>
            <a:r>
              <a:rPr lang="en-US" dirty="0" smtClean="0"/>
              <a:t>Item response options include “Frequently,” “Occasionally,” and “Not at All.” Only the first two responses are shown here.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5CF266C-AF8A-46D0-A37B-3BB5CD42EC3F}" type="slidenum">
              <a:rPr lang="en-US" sz="1200" u="none">
                <a:latin typeface="Arial" charset="0"/>
              </a:rPr>
              <a:pPr algn="r" defTabSz="901843" eaLnBrk="1" hangingPunct="1"/>
              <a:t>13</a:t>
            </a:fld>
            <a:endParaRPr lang="en-US" sz="1200" u="none">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dirty="0" smtClean="0"/>
              <a:t>The question stem for this item is: “During</a:t>
            </a:r>
            <a:r>
              <a:rPr lang="en-US" baseline="0" dirty="0" smtClean="0"/>
              <a:t> the past two years, have you engaged in any of the following activities?</a:t>
            </a:r>
            <a:r>
              <a:rPr lang="en-US" dirty="0" smtClean="0"/>
              <a:t>”</a:t>
            </a:r>
          </a:p>
          <a:p>
            <a:pPr eaLnBrk="1" hangingPunct="1"/>
            <a:endParaRPr lang="en-US" dirty="0" smtClean="0"/>
          </a:p>
          <a:p>
            <a:pPr eaLnBrk="1" hangingPunct="1"/>
            <a:r>
              <a:rPr lang="en-US" dirty="0" smtClean="0"/>
              <a:t>The percent of respondents who marked “Yes” is shown.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FEF42341-2851-4E09-B5D3-6901722B7722}" type="slidenum">
              <a:rPr lang="en-US" sz="1200" u="none">
                <a:latin typeface="Arial" charset="0"/>
              </a:rPr>
              <a:pPr algn="r" defTabSz="901843" eaLnBrk="1" hangingPunct="1"/>
              <a:t>14</a:t>
            </a:fld>
            <a:endParaRPr lang="en-US" sz="1200" u="none">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full-time undergraduate faculty, broken out by gender.</a:t>
            </a:r>
          </a:p>
          <a:p>
            <a:pPr eaLnBrk="1" hangingPunct="1"/>
            <a:endParaRPr lang="en-US" dirty="0" smtClean="0"/>
          </a:p>
          <a:p>
            <a:pPr eaLnBrk="1" hangingPunct="1"/>
            <a:r>
              <a:rPr lang="en-US" dirty="0" smtClean="0"/>
              <a:t>The</a:t>
            </a:r>
            <a:r>
              <a:rPr lang="en-US" baseline="0" dirty="0" smtClean="0"/>
              <a:t> question stem for this item is: “How many courses are you teaching this term?”</a:t>
            </a: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15</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7579E8A2-6F63-4807-B3AC-AD1DBE081148}" type="slidenum">
              <a:rPr lang="en-US" sz="1200" u="none">
                <a:latin typeface="Arial" charset="0"/>
              </a:rPr>
              <a:pPr algn="r" defTabSz="901843" eaLnBrk="1" hangingPunct="1"/>
              <a:t>16</a:t>
            </a:fld>
            <a:endParaRPr lang="en-US" sz="1200" u="none">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faculty, broken out by gender.</a:t>
            </a:r>
          </a:p>
          <a:p>
            <a:pPr eaLnBrk="1" hangingPunct="1"/>
            <a:endParaRPr lang="en-US" dirty="0" smtClean="0"/>
          </a:p>
          <a:p>
            <a:pPr eaLnBrk="1" hangingPunct="1"/>
            <a:r>
              <a:rPr lang="en-US" dirty="0" smtClean="0"/>
              <a:t>Construct items are listed here in the order in which they contribute to the construct.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5CF266C-AF8A-46D0-A37B-3BB5CD42EC3F}" type="slidenum">
              <a:rPr lang="en-US" sz="1200" u="none">
                <a:latin typeface="Arial" charset="0"/>
              </a:rPr>
              <a:pPr algn="r" defTabSz="901843" eaLnBrk="1" hangingPunct="1"/>
              <a:t>17</a:t>
            </a:fld>
            <a:endParaRPr lang="en-US" sz="1200" u="none">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dirty="0" smtClean="0"/>
              <a:t>The question stem for this item is: “In the past two years, have you…”</a:t>
            </a:r>
          </a:p>
          <a:p>
            <a:pPr eaLnBrk="1" hangingPunct="1"/>
            <a:endParaRPr lang="en-US" dirty="0" smtClean="0"/>
          </a:p>
          <a:p>
            <a:pPr eaLnBrk="1" hangingPunct="1"/>
            <a:r>
              <a:rPr lang="en-US" dirty="0" smtClean="0"/>
              <a:t>The percent of respondents who marked “Yes” is shown.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5CF266C-AF8A-46D0-A37B-3BB5CD42EC3F}" type="slidenum">
              <a:rPr lang="en-US" sz="1200" u="none">
                <a:latin typeface="Arial" charset="0"/>
              </a:rPr>
              <a:pPr algn="r" defTabSz="901843" eaLnBrk="1" hangingPunct="1"/>
              <a:t>18</a:t>
            </a:fld>
            <a:endParaRPr lang="en-US" sz="1200" u="none">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dirty="0" smtClean="0"/>
              <a:t>The question stem for this item is: “In the past two years, have you…”</a:t>
            </a:r>
          </a:p>
          <a:p>
            <a:pPr eaLnBrk="1" hangingPunct="1"/>
            <a:endParaRPr lang="en-US" dirty="0" smtClean="0"/>
          </a:p>
          <a:p>
            <a:pPr eaLnBrk="1" hangingPunct="1"/>
            <a:r>
              <a:rPr lang="en-US" dirty="0" smtClean="0"/>
              <a:t>The percent of respondents who marked “Yes” is shown.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19</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txBox="1">
            <a:spLocks noGrp="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B780EA-8C76-4D9B-B74F-A2085F8D6DEE}" type="slidenum">
              <a:rPr lang="en-US" sz="1200" u="none">
                <a:latin typeface="Arial" charset="0"/>
              </a:rPr>
              <a:pPr algn="r" defTabSz="901843" eaLnBrk="1" hangingPunct="1"/>
              <a:t>2</a:t>
            </a:fld>
            <a:endParaRPr lang="en-US" sz="1200" u="none">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9D52368-FE6F-46C2-A4A8-36A20E2C0FEB}" type="slidenum">
              <a:rPr lang="en-US" sz="1200" u="none">
                <a:latin typeface="Arial" charset="0"/>
              </a:rPr>
              <a:pPr algn="r" defTabSz="901843" eaLnBrk="1" hangingPunct="1"/>
              <a:t>20</a:t>
            </a:fld>
            <a:endParaRPr lang="en-US" sz="1200" u="none">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full-time undergraduate faculty, broken out by gender.</a:t>
            </a:r>
          </a:p>
          <a:p>
            <a:pPr eaLnBrk="1" hangingPunct="1"/>
            <a:endParaRPr lang="en-US" dirty="0" smtClean="0"/>
          </a:p>
          <a:p>
            <a:pPr eaLnBrk="1" hangingPunct="1"/>
            <a:r>
              <a:rPr lang="en-US" dirty="0" smtClean="0"/>
              <a:t>Construct items are listed here in the order in which they contribute to the construct.</a:t>
            </a:r>
          </a:p>
          <a:p>
            <a:pPr eaLnBrk="1" hangingPunct="1"/>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9D52368-FE6F-46C2-A4A8-36A20E2C0FEB}" type="slidenum">
              <a:rPr lang="en-US" sz="1200" u="none">
                <a:latin typeface="Arial" charset="0"/>
              </a:rPr>
              <a:pPr algn="r" defTabSz="901843" eaLnBrk="1" hangingPunct="1"/>
              <a:t>21</a:t>
            </a:fld>
            <a:endParaRPr lang="en-US" sz="1200" u="none">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full-time undergraduate faculty, broken out by gender.</a:t>
            </a:r>
          </a:p>
          <a:p>
            <a:pPr eaLnBrk="1" hangingPunct="1"/>
            <a:endParaRPr lang="en-US" dirty="0" smtClean="0"/>
          </a:p>
          <a:p>
            <a:pPr eaLnBrk="1" hangingPunct="1"/>
            <a:r>
              <a:rPr lang="en-US" dirty="0" smtClean="0"/>
              <a:t>Construct items are listed here in the order in which they contribute to the construct.</a:t>
            </a:r>
          </a:p>
          <a:p>
            <a:pPr eaLnBrk="1" hangingPunct="1"/>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22</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smtClean="0"/>
              <a:t>The question stem for these items is: “Please rate your level of satisfaction with each of the following…”</a:t>
            </a:r>
            <a:br>
              <a:rPr lang="en-US" dirty="0" smtClean="0"/>
            </a:br>
            <a:endParaRPr lang="en-US" dirty="0" smtClean="0"/>
          </a:p>
          <a:p>
            <a:pPr eaLnBrk="1" hangingPunct="1"/>
            <a:r>
              <a:rPr lang="en-US" dirty="0" smtClean="0"/>
              <a:t>Item response options include “Very Satisfied,” “Satisfied,” “Marginally Satisfied,” “Not Satisfied,” and “Not Applicable.” “Not Applicable” responses were coded as missing, and the remaining responses recalculated. Only the first two responses are shown here.</a:t>
            </a:r>
          </a:p>
          <a:p>
            <a:pPr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23</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dirty="0" smtClean="0"/>
          </a:p>
          <a:p>
            <a:pPr eaLnBrk="1" hangingPunct="1"/>
            <a:r>
              <a:rPr lang="en-US" dirty="0" smtClean="0"/>
              <a:t>Item response options include “Very Satisfied,” “Satisfied,” “Marginally Satisfied,” “Not Satisfied,” and “Not Applicable.” “Not Applicable” responses were coded as missing, and the remaining responses recalculated. Only the first two responses are shown here.</a:t>
            </a:r>
          </a:p>
          <a:p>
            <a:pPr eaLnBrk="1" hangingPunct="1"/>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BF676398-8DAC-461D-B9FC-CD76A0778F07}" type="slidenum">
              <a:rPr lang="en-US" sz="1200" u="none">
                <a:latin typeface="Arial" charset="0"/>
              </a:rPr>
              <a:pPr algn="r" defTabSz="901843" eaLnBrk="1" hangingPunct="1"/>
              <a:t>24</a:t>
            </a:fld>
            <a:endParaRPr lang="en-US" sz="1200" u="none">
              <a:latin typeface="Arial"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25</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9D52368-FE6F-46C2-A4A8-36A20E2C0FEB}" type="slidenum">
              <a:rPr lang="en-US" sz="1200" u="none">
                <a:latin typeface="Arial" charset="0"/>
              </a:rPr>
              <a:pPr algn="r" defTabSz="901843" eaLnBrk="1" hangingPunct="1"/>
              <a:t>26</a:t>
            </a:fld>
            <a:endParaRPr lang="en-US" sz="1200" u="none">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full-time undergraduate faculty, broken out by gender.</a:t>
            </a:r>
          </a:p>
          <a:p>
            <a:pPr eaLnBrk="1" hangingPunct="1"/>
            <a:endParaRPr lang="en-US" dirty="0" smtClean="0"/>
          </a:p>
          <a:p>
            <a:pPr eaLnBrk="1" hangingPunct="1"/>
            <a:r>
              <a:rPr lang="en-US" dirty="0" smtClean="0"/>
              <a:t>Construct items are listed here in the order in which they contribute to the construct.</a:t>
            </a:r>
          </a:p>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27</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smtClean="0"/>
              <a:t>The question stem for these items is: “Please indicate the extent to which each of the following has been a source of stress for you</a:t>
            </a:r>
            <a:r>
              <a:rPr lang="en-US" baseline="0" dirty="0" smtClean="0"/>
              <a:t> during the past two years</a:t>
            </a:r>
            <a:r>
              <a:rPr lang="en-US" dirty="0" smtClean="0"/>
              <a:t>:”</a:t>
            </a:r>
            <a:br>
              <a:rPr lang="en-US" dirty="0" smtClean="0"/>
            </a:br>
            <a:endParaRPr lang="en-US" dirty="0" smtClean="0"/>
          </a:p>
          <a:p>
            <a:pPr eaLnBrk="1" hangingPunct="1"/>
            <a:r>
              <a:rPr lang="en-US" dirty="0" smtClean="0"/>
              <a:t>Item response options include “Extensive,” “Somewhat,” “Not at All,” and “Not Applicable.” “Not Applicable” treated as missing. Only the first two responses are shown here.</a:t>
            </a:r>
          </a:p>
          <a:p>
            <a:pPr eaLnBrk="1" hangingPunct="1"/>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28</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smtClean="0"/>
              <a:t>The question stem for these items is: “Please indicate the extent to which each of the following has been a source of stress for you</a:t>
            </a:r>
            <a:r>
              <a:rPr lang="en-US" baseline="0" dirty="0" smtClean="0"/>
              <a:t> during the past two years</a:t>
            </a:r>
            <a:r>
              <a:rPr lang="en-US" dirty="0" smtClean="0"/>
              <a:t>:”</a:t>
            </a:r>
          </a:p>
          <a:p>
            <a:pPr eaLnBrk="1" hangingPunct="1"/>
            <a:r>
              <a:rPr lang="en-US" dirty="0" smtClean="0"/>
              <a:t/>
            </a:r>
            <a:br>
              <a:rPr lang="en-US" dirty="0" smtClean="0"/>
            </a:br>
            <a:r>
              <a:rPr lang="en-US" dirty="0" smtClean="0"/>
              <a:t>Item response options include “Extensive,” “Somewhat,” “Not at All,” and “Not Applicable.” “Not Applicable” treated as missing. Only the first two responses are shown here.</a:t>
            </a:r>
          </a:p>
          <a:p>
            <a:pPr eaLnBrk="1" hangingPunct="1"/>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A2B45F03-D3BF-4DB6-97ED-4FC2904F6A32}" type="slidenum">
              <a:rPr lang="en-US" sz="1200" u="none">
                <a:latin typeface="Arial" charset="0"/>
              </a:rPr>
              <a:pPr algn="r" defTabSz="901843" eaLnBrk="1" hangingPunct="1"/>
              <a:t>29</a:t>
            </a:fld>
            <a:endParaRPr lang="en-US" sz="1200" u="none">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The question stem for these items is: “Please indicate the extent to which each of the following has been a source of stress for you</a:t>
            </a:r>
            <a:r>
              <a:rPr lang="en-US" baseline="0" dirty="0" smtClean="0"/>
              <a:t> during the past two years</a:t>
            </a:r>
            <a:r>
              <a:rPr lang="en-US" dirty="0" smtClean="0"/>
              <a:t>:”</a:t>
            </a:r>
          </a:p>
          <a:p>
            <a:pPr eaLnBrk="1" hangingPunct="1"/>
            <a:endParaRPr lang="en-US" dirty="0" smtClean="0"/>
          </a:p>
          <a:p>
            <a:pPr eaLnBrk="1" hangingPunct="1"/>
            <a:r>
              <a:rPr lang="en-US" dirty="0" smtClean="0"/>
              <a:t>Item response options include “Extensive,” “Somewhat,” “Not at All,” and “Not Applicable.” Only the first two responses are shown here.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pPr defTabSz="901843"/>
            <a:fld id="{85F7DC21-DDDB-40A7-B2C3-9E23EFB705EF}" type="slidenum">
              <a:rPr lang="en-US" smtClean="0"/>
              <a:pPr defTabSz="901843"/>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30</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9D52368-FE6F-46C2-A4A8-36A20E2C0FEB}" type="slidenum">
              <a:rPr lang="en-US" sz="1200" u="none">
                <a:latin typeface="Arial" charset="0"/>
              </a:rPr>
              <a:pPr algn="r" defTabSz="901843" eaLnBrk="1" hangingPunct="1"/>
              <a:t>31</a:t>
            </a:fld>
            <a:endParaRPr lang="en-US" sz="1200" u="none">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full-time undergraduate faculty, broken out by gender.</a:t>
            </a:r>
          </a:p>
          <a:p>
            <a:pPr eaLnBrk="1" hangingPunct="1"/>
            <a:endParaRPr lang="en-US" dirty="0" smtClean="0"/>
          </a:p>
          <a:p>
            <a:pPr eaLnBrk="1" hangingPunct="1"/>
            <a:r>
              <a:rPr lang="en-US" dirty="0" smtClean="0"/>
              <a:t>Construct items are listed here in the order in which they contribute to the construct.</a:t>
            </a:r>
          </a:p>
          <a:p>
            <a:pPr eaLnBrk="1" hangingPunct="1"/>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8E6576-61AB-42C7-8C0A-A1CC1F1CA3E9}" type="slidenum">
              <a:rPr lang="en-US" sz="1200" u="none">
                <a:latin typeface="Arial" charset="0"/>
              </a:rPr>
              <a:pPr algn="r" defTabSz="901843" eaLnBrk="1" hangingPunct="1"/>
              <a:t>32</a:t>
            </a:fld>
            <a:endParaRPr lang="en-US" sz="1200" u="none">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dirty="0" smtClean="0"/>
              <a:t>The question stem for these items is: “Rate your agreement with each of the following statements…”</a:t>
            </a:r>
          </a:p>
          <a:p>
            <a:pPr eaLnBrk="1" hangingPunct="1"/>
            <a:endParaRPr lang="en-US" dirty="0" smtClean="0"/>
          </a:p>
          <a:p>
            <a:pPr eaLnBrk="1" hangingPunct="1"/>
            <a:r>
              <a:rPr lang="en-US" dirty="0" smtClean="0"/>
              <a:t>Item response options include “Agree Strongly,” “Agree Somewhat,”  “Disagree Somewhat,” and “Disagree Strongly.” Only the first two responses are shown here.</a:t>
            </a:r>
          </a:p>
          <a:p>
            <a:pPr eaLnBrk="1" hangingPunct="1"/>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9D52368-FE6F-46C2-A4A8-36A20E2C0FEB}" type="slidenum">
              <a:rPr lang="en-US" sz="1200" u="none">
                <a:latin typeface="Arial" charset="0"/>
              </a:rPr>
              <a:pPr algn="r" defTabSz="901843" eaLnBrk="1" hangingPunct="1"/>
              <a:t>33</a:t>
            </a:fld>
            <a:endParaRPr lang="en-US" sz="1200" u="none">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full-time</a:t>
            </a:r>
            <a:r>
              <a:rPr lang="en-US" baseline="0" dirty="0" smtClean="0"/>
              <a:t> undergraduate faculty</a:t>
            </a:r>
            <a:r>
              <a:rPr lang="en-US" dirty="0" smtClean="0"/>
              <a:t>, broken out by gender.</a:t>
            </a:r>
          </a:p>
          <a:p>
            <a:pPr eaLnBrk="1" hangingPunct="1"/>
            <a:endParaRPr lang="en-US" dirty="0" smtClean="0"/>
          </a:p>
          <a:p>
            <a:pPr eaLnBrk="1" hangingPunct="1"/>
            <a:r>
              <a:rPr lang="en-US" dirty="0" smtClean="0"/>
              <a:t>Construct items are listed here in the order in which they contribute to the construct.</a:t>
            </a:r>
          </a:p>
          <a:p>
            <a:pPr eaLnBrk="1" hangingPunct="1"/>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9D52368-FE6F-46C2-A4A8-36A20E2C0FEB}" type="slidenum">
              <a:rPr lang="en-US" sz="1200" u="none">
                <a:latin typeface="Arial" charset="0"/>
              </a:rPr>
              <a:pPr algn="r" defTabSz="901843" eaLnBrk="1" hangingPunct="1"/>
              <a:t>34</a:t>
            </a:fld>
            <a:endParaRPr lang="en-US" sz="1200" u="none">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full-time undergraduate faculty, broken out by gender.</a:t>
            </a:r>
          </a:p>
          <a:p>
            <a:pPr eaLnBrk="1" hangingPunct="1"/>
            <a:endParaRPr lang="en-US" dirty="0" smtClean="0"/>
          </a:p>
          <a:p>
            <a:pPr eaLnBrk="1" hangingPunct="1"/>
            <a:r>
              <a:rPr lang="en-US" dirty="0" smtClean="0"/>
              <a:t>Construct items are listed here in the order in which they contribute to the construct.</a:t>
            </a:r>
          </a:p>
          <a:p>
            <a:pPr eaLnBrk="1" hangingPunct="1"/>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8E6576-61AB-42C7-8C0A-A1CC1F1CA3E9}" type="slidenum">
              <a:rPr lang="en-US" sz="1200" u="none">
                <a:latin typeface="Arial" charset="0"/>
              </a:rPr>
              <a:pPr algn="r" defTabSz="901843" eaLnBrk="1" hangingPunct="1"/>
              <a:t>35</a:t>
            </a:fld>
            <a:endParaRPr lang="en-US" sz="1200" u="none">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dirty="0" smtClean="0"/>
              <a:t>The question stem for these items is: “Rate your agreement with each of the following statements…”</a:t>
            </a:r>
          </a:p>
          <a:p>
            <a:pPr eaLnBrk="1" hangingPunct="1"/>
            <a:endParaRPr lang="en-US" dirty="0" smtClean="0"/>
          </a:p>
          <a:p>
            <a:pPr eaLnBrk="1" hangingPunct="1"/>
            <a:r>
              <a:rPr lang="en-US" dirty="0" smtClean="0"/>
              <a:t>Item response options include “Agree Strongly,” “Agree Somewhat,”  “Disagree Somewhat,” and “Disagree Strongly.”</a:t>
            </a:r>
          </a:p>
          <a:p>
            <a:pPr eaLnBrk="1" hangingPunct="1"/>
            <a:endParaRPr 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DE9E4445-4056-466D-B589-74083DBBB619}" type="slidenum">
              <a:rPr lang="en-US" sz="1200" u="none">
                <a:latin typeface="Arial" charset="0"/>
              </a:rPr>
              <a:pPr algn="r" defTabSz="901843" eaLnBrk="1" hangingPunct="1"/>
              <a:t>36</a:t>
            </a:fld>
            <a:endParaRPr lang="en-US" sz="1200" u="none">
              <a:latin typeface="Arial"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r>
              <a:rPr lang="en-US" smtClean="0"/>
              <a:t>The question stem for the first item is: “How often in the past year did you…”</a:t>
            </a:r>
          </a:p>
          <a:p>
            <a:pPr eaLnBrk="1" hangingPunct="1"/>
            <a:endParaRPr lang="en-US" smtClean="0"/>
          </a:p>
          <a:p>
            <a:pPr eaLnBrk="1" hangingPunct="1"/>
            <a:r>
              <a:rPr lang="en-US" smtClean="0"/>
              <a:t>The question stem for all other items is: “Since entering college, indicate how often you have…”</a:t>
            </a:r>
          </a:p>
          <a:p>
            <a:pPr eaLnBrk="1" hangingPunct="1"/>
            <a:endParaRPr lang="en-US" smtClean="0"/>
          </a:p>
          <a:p>
            <a:pPr eaLnBrk="1" hangingPunct="1"/>
            <a:r>
              <a:rPr lang="en-US" smtClean="0"/>
              <a:t>Item response options include “Frequently,” “Occasionally,” and “Not at All.” Only the first two responses are shown here.</a:t>
            </a:r>
          </a:p>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5CF266C-AF8A-46D0-A37B-3BB5CD42EC3F}" type="slidenum">
              <a:rPr lang="en-US" sz="1200" u="none">
                <a:latin typeface="Arial" charset="0"/>
              </a:rPr>
              <a:pPr algn="r" defTabSz="901843" eaLnBrk="1" hangingPunct="1"/>
              <a:t>37</a:t>
            </a:fld>
            <a:endParaRPr lang="en-US" sz="1200" u="none">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dirty="0" smtClean="0"/>
          </a:p>
          <a:p>
            <a:pPr eaLnBrk="1" hangingPunct="1"/>
            <a:r>
              <a:rPr lang="en-US" dirty="0" smtClean="0"/>
              <a:t>The percent of respondents who marked “Yes” is shown.</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pPr defTabSz="901843"/>
            <a:fld id="{EDB4EBEC-B7F9-4904-A685-C02E85E9C0C8}" type="slidenum">
              <a:rPr lang="en-US" smtClean="0"/>
              <a:pPr defTabSz="901843"/>
              <a:t>38</a:t>
            </a:fld>
            <a:endParaRPr lang="en-US"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xfrm>
            <a:off x="931759" y="4408807"/>
            <a:ext cx="5134182" cy="4178933"/>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r>
              <a:rPr lang="en-US" sz="1100" dirty="0" smtClean="0"/>
              <a:t>Constructs are reported for all full-time undergraduate faculty, and are also broken out by “Men” and “Women.” Bar graphs depicting mean scores are shown for your institution and comparison group. CIRP constructs have been scaled to a population mean of 50 with a standard deviation of 10.  </a:t>
            </a:r>
          </a:p>
          <a:p>
            <a:endParaRPr lang="en-US" sz="1100" dirty="0" smtClean="0"/>
          </a:p>
          <a:p>
            <a:r>
              <a:rPr lang="en-US" sz="1100" dirty="0" smtClean="0"/>
              <a:t>More detailed information on constructs can be found at http://www.heri.ucla.edu/PDFs/constructs/FAC2010Appendix.pdf.</a:t>
            </a:r>
          </a:p>
          <a:p>
            <a:endParaRPr lang="en-US" sz="1100" dirty="0" smtClean="0">
              <a:solidFill>
                <a:srgbClr val="FF0000"/>
              </a:solidFill>
            </a:endParaRPr>
          </a:p>
          <a:p>
            <a:endParaRPr lang="en-US" sz="1100" dirty="0" smtClean="0"/>
          </a:p>
        </p:txBody>
      </p:sp>
      <p:sp>
        <p:nvSpPr>
          <p:cNvPr id="60420" name="Slide Number Placeholder 3"/>
          <p:cNvSpPr>
            <a:spLocks noGrp="1"/>
          </p:cNvSpPr>
          <p:nvPr>
            <p:ph type="sldNum" sz="quarter" idx="5"/>
          </p:nvPr>
        </p:nvSpPr>
        <p:spPr>
          <a:noFill/>
        </p:spPr>
        <p:txBody>
          <a:bodyPr/>
          <a:lstStyle/>
          <a:p>
            <a:pPr defTabSz="901843"/>
            <a:fld id="{E4279BAA-2C60-4663-92CC-684164663330}" type="slidenum">
              <a:rPr lang="en-US" smtClean="0"/>
              <a:pPr defTabSz="901843"/>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r>
              <a:rPr lang="en-US" dirty="0" smtClean="0"/>
              <a:t>The race/ethnicity variable displayed here is “RACEGROUP.” This variable is aggregated so response categories add to 100%.</a:t>
            </a:r>
          </a:p>
          <a:p>
            <a:endParaRPr lang="en-US" dirty="0" smtClean="0"/>
          </a:p>
        </p:txBody>
      </p:sp>
      <p:sp>
        <p:nvSpPr>
          <p:cNvPr id="61444" name="Slide Number Placeholder 3"/>
          <p:cNvSpPr>
            <a:spLocks noGrp="1"/>
          </p:cNvSpPr>
          <p:nvPr>
            <p:ph type="sldNum" sz="quarter" idx="5"/>
          </p:nvPr>
        </p:nvSpPr>
        <p:spPr>
          <a:noFill/>
        </p:spPr>
        <p:txBody>
          <a:bodyPr/>
          <a:lstStyle/>
          <a:p>
            <a:pPr defTabSz="901843"/>
            <a:fld id="{7926C351-848F-4F0A-BA27-77AF761E2F22}" type="slidenum">
              <a:rPr lang="en-US" smtClean="0"/>
              <a:pPr defTabSz="901843"/>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r>
              <a:rPr lang="en-US" dirty="0" smtClean="0"/>
              <a:t>The race/ethnicity variable displayed here is “RACEGROUP.” This variable is aggregated so response categories add to 100%.</a:t>
            </a:r>
          </a:p>
        </p:txBody>
      </p:sp>
      <p:sp>
        <p:nvSpPr>
          <p:cNvPr id="65540" name="Slide Number Placeholder 3"/>
          <p:cNvSpPr>
            <a:spLocks noGrp="1"/>
          </p:cNvSpPr>
          <p:nvPr>
            <p:ph type="sldNum" sz="quarter" idx="5"/>
          </p:nvPr>
        </p:nvSpPr>
        <p:spPr>
          <a:noFill/>
        </p:spPr>
        <p:txBody>
          <a:bodyPr/>
          <a:lstStyle/>
          <a:p>
            <a:pPr defTabSz="901843"/>
            <a:fld id="{A65A9214-C16D-4986-B2B1-48A6D798D0F6}" type="slidenum">
              <a:rPr lang="en-US" smtClean="0"/>
              <a:pPr defTabSz="901843"/>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r>
              <a:rPr lang="en-US" dirty="0" smtClean="0"/>
              <a:t>This comes from DEPTA – aggregated academic</a:t>
            </a:r>
            <a:r>
              <a:rPr lang="en-US" baseline="0" dirty="0" smtClean="0"/>
              <a:t> department.</a:t>
            </a:r>
            <a:endParaRPr lang="en-US" dirty="0" smtClean="0"/>
          </a:p>
        </p:txBody>
      </p:sp>
      <p:sp>
        <p:nvSpPr>
          <p:cNvPr id="62468" name="Slide Number Placeholder 3"/>
          <p:cNvSpPr>
            <a:spLocks noGrp="1"/>
          </p:cNvSpPr>
          <p:nvPr>
            <p:ph type="sldNum" sz="quarter" idx="5"/>
          </p:nvPr>
        </p:nvSpPr>
        <p:spPr>
          <a:noFill/>
        </p:spPr>
        <p:txBody>
          <a:bodyPr/>
          <a:lstStyle/>
          <a:p>
            <a:pPr defTabSz="901843"/>
            <a:fld id="{95D5EE96-6011-4FFB-88C9-161E18B13177}" type="slidenum">
              <a:rPr lang="en-US" smtClean="0"/>
              <a:pPr defTabSz="901843"/>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8</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F22CD6A-77E0-4C32-9E32-F28CFC30C6B5}" type="slidenum">
              <a:rPr lang="en-US" sz="1200" u="none">
                <a:latin typeface="Arial" charset="0"/>
              </a:rPr>
              <a:pPr algn="r" defTabSz="901843" eaLnBrk="1" hangingPunct="1"/>
              <a:t>9</a:t>
            </a:fld>
            <a:endParaRPr lang="en-US" sz="1200" u="none">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faculty, broken out by gender.</a:t>
            </a:r>
          </a:p>
          <a:p>
            <a:pPr eaLnBrk="1" hangingPunct="1"/>
            <a:endParaRPr lang="en-US" dirty="0" smtClean="0"/>
          </a:p>
          <a:p>
            <a:pPr eaLnBrk="1" hangingPunct="1"/>
            <a:r>
              <a:rPr lang="en-US" dirty="0" smtClean="0"/>
              <a:t>Construct items are listed here in the order in which they contribute to the construct.</a:t>
            </a:r>
          </a:p>
          <a:p>
            <a:pPr eaLnBrk="1" hangingPunct="1"/>
            <a:endParaRPr lang="en-US" dirty="0" smtClean="0"/>
          </a:p>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CIRP_square_RGB_33_50_77"/>
          <p:cNvPicPr>
            <a:picLocks noChangeAspect="1" noChangeArrowheads="1"/>
          </p:cNvPicPr>
          <p:nvPr/>
        </p:nvPicPr>
        <p:blipFill>
          <a:blip r:embed="rId2" cstate="print"/>
          <a:srcRect/>
          <a:stretch>
            <a:fillRect/>
          </a:stretch>
        </p:blipFill>
        <p:spPr bwMode="auto">
          <a:xfrm>
            <a:off x="0" y="0"/>
            <a:ext cx="914400" cy="908050"/>
          </a:xfrm>
          <a:prstGeom prst="rect">
            <a:avLst/>
          </a:prstGeom>
          <a:noFill/>
          <a:ln w="9525">
            <a:noFill/>
            <a:miter lim="800000"/>
            <a:headEnd/>
            <a:tailEnd/>
          </a:ln>
        </p:spPr>
      </p:pic>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u="none"/>
            </a:lvl1pPr>
          </a:lstStyle>
          <a:p>
            <a:pPr>
              <a:defRPr/>
            </a:pPr>
            <a:endParaRPr lang="en-US"/>
          </a:p>
        </p:txBody>
      </p:sp>
      <p:sp>
        <p:nvSpPr>
          <p:cNvPr id="6"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smtClean="0"/>
              <a:t>2014 HERI Faculty Survey</a:t>
            </a:r>
            <a:endParaRPr lang="en-US"/>
          </a:p>
        </p:txBody>
      </p:sp>
      <p:sp>
        <p:nvSpPr>
          <p:cNvPr id="7" name="Rectangle 25"/>
          <p:cNvSpPr>
            <a:spLocks noGrp="1" noChangeArrowheads="1"/>
          </p:cNvSpPr>
          <p:nvPr>
            <p:ph type="sldNum" sz="quarter" idx="12"/>
          </p:nvPr>
        </p:nvSpPr>
        <p:spPr/>
        <p:txBody>
          <a:bodyPr/>
          <a:lstStyle>
            <a:lvl1pPr>
              <a:defRPr/>
            </a:lvl1pPr>
          </a:lstStyle>
          <a:p>
            <a:pPr>
              <a:defRPr/>
            </a:pPr>
            <a:fld id="{7092BCF1-1328-4AE7-B48C-E9A84CF00A5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
          <p:cNvSpPr>
            <a:spLocks noGrp="1" noChangeArrowheads="1"/>
          </p:cNvSpPr>
          <p:nvPr>
            <p:ph type="ftr" sz="quarter" idx="10"/>
          </p:nvPr>
        </p:nvSpPr>
        <p:spPr>
          <a:ln/>
        </p:spPr>
        <p:txBody>
          <a:bodyPr/>
          <a:lstStyle>
            <a:lvl1pPr>
              <a:defRPr/>
            </a:lvl1pPr>
          </a:lstStyle>
          <a:p>
            <a:pPr>
              <a:defRPr/>
            </a:pPr>
            <a:r>
              <a:rPr lang="en-US" smtClean="0"/>
              <a:t>2014 HERI Faculty Survey</a:t>
            </a:r>
            <a:endParaRPr lang="en-US"/>
          </a:p>
        </p:txBody>
      </p:sp>
      <p:sp>
        <p:nvSpPr>
          <p:cNvPr id="5" name="Rectangle 25"/>
          <p:cNvSpPr>
            <a:spLocks noGrp="1" noChangeArrowheads="1"/>
          </p:cNvSpPr>
          <p:nvPr>
            <p:ph type="sldNum" sz="quarter" idx="11"/>
          </p:nvPr>
        </p:nvSpPr>
        <p:spPr>
          <a:ln/>
        </p:spPr>
        <p:txBody>
          <a:bodyPr/>
          <a:lstStyle>
            <a:lvl1pPr>
              <a:defRPr/>
            </a:lvl1pPr>
          </a:lstStyle>
          <a:p>
            <a:pPr>
              <a:defRPr/>
            </a:pPr>
            <a:fld id="{F837FC3E-CD2C-49F2-914A-6C0C633AD8F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
          <p:cNvSpPr>
            <a:spLocks noGrp="1" noChangeArrowheads="1"/>
          </p:cNvSpPr>
          <p:nvPr>
            <p:ph type="ftr" sz="quarter" idx="10"/>
          </p:nvPr>
        </p:nvSpPr>
        <p:spPr>
          <a:ln/>
        </p:spPr>
        <p:txBody>
          <a:bodyPr/>
          <a:lstStyle>
            <a:lvl1pPr>
              <a:defRPr/>
            </a:lvl1pPr>
          </a:lstStyle>
          <a:p>
            <a:pPr>
              <a:defRPr/>
            </a:pPr>
            <a:r>
              <a:rPr lang="en-US" smtClean="0"/>
              <a:t>2014 HERI Faculty Survey</a:t>
            </a:r>
            <a:endParaRPr lang="en-US"/>
          </a:p>
        </p:txBody>
      </p:sp>
      <p:sp>
        <p:nvSpPr>
          <p:cNvPr id="5" name="Rectangle 25"/>
          <p:cNvSpPr>
            <a:spLocks noGrp="1" noChangeArrowheads="1"/>
          </p:cNvSpPr>
          <p:nvPr>
            <p:ph type="sldNum" sz="quarter" idx="11"/>
          </p:nvPr>
        </p:nvSpPr>
        <p:spPr>
          <a:ln/>
        </p:spPr>
        <p:txBody>
          <a:bodyPr/>
          <a:lstStyle>
            <a:lvl1pPr>
              <a:defRPr/>
            </a:lvl1pPr>
          </a:lstStyle>
          <a:p>
            <a:pPr>
              <a:defRPr/>
            </a:pPr>
            <a:fld id="{A2345506-D0F1-4ADE-BD4E-ECF7E58A9CE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495800"/>
          </a:xfrm>
        </p:spPr>
        <p:txBody>
          <a:bodyPr/>
          <a:lstStyle/>
          <a:p>
            <a:pPr lvl="0"/>
            <a:endParaRPr lang="en-US" noProof="0" dirty="0" smtClean="0"/>
          </a:p>
        </p:txBody>
      </p:sp>
      <p:sp>
        <p:nvSpPr>
          <p:cNvPr id="4" name="Rectangle 20"/>
          <p:cNvSpPr>
            <a:spLocks noGrp="1" noChangeArrowheads="1"/>
          </p:cNvSpPr>
          <p:nvPr>
            <p:ph type="ftr" sz="quarter" idx="10"/>
          </p:nvPr>
        </p:nvSpPr>
        <p:spPr>
          <a:ln/>
        </p:spPr>
        <p:txBody>
          <a:bodyPr/>
          <a:lstStyle>
            <a:lvl1pPr>
              <a:defRPr/>
            </a:lvl1pPr>
          </a:lstStyle>
          <a:p>
            <a:pPr>
              <a:defRPr/>
            </a:pPr>
            <a:r>
              <a:rPr lang="en-US" smtClean="0"/>
              <a:t>2014 HERI Faculty Survey</a:t>
            </a:r>
            <a:endParaRPr lang="en-US"/>
          </a:p>
        </p:txBody>
      </p:sp>
      <p:sp>
        <p:nvSpPr>
          <p:cNvPr id="5" name="Rectangle 25"/>
          <p:cNvSpPr>
            <a:spLocks noGrp="1" noChangeArrowheads="1"/>
          </p:cNvSpPr>
          <p:nvPr>
            <p:ph type="sldNum" sz="quarter" idx="11"/>
          </p:nvPr>
        </p:nvSpPr>
        <p:spPr>
          <a:ln/>
        </p:spPr>
        <p:txBody>
          <a:bodyPr/>
          <a:lstStyle>
            <a:lvl1pPr>
              <a:defRPr/>
            </a:lvl1pPr>
          </a:lstStyle>
          <a:p>
            <a:pPr>
              <a:defRPr/>
            </a:pPr>
            <a:fld id="{25D6ADC6-371E-4D07-BEDE-9B492F1765E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20"/>
          <p:cNvSpPr>
            <a:spLocks noGrp="1" noChangeArrowheads="1"/>
          </p:cNvSpPr>
          <p:nvPr>
            <p:ph type="ftr" sz="quarter" idx="10"/>
          </p:nvPr>
        </p:nvSpPr>
        <p:spPr>
          <a:ln/>
        </p:spPr>
        <p:txBody>
          <a:bodyPr/>
          <a:lstStyle>
            <a:lvl1pPr>
              <a:defRPr/>
            </a:lvl1pPr>
          </a:lstStyle>
          <a:p>
            <a:pPr>
              <a:defRPr/>
            </a:pPr>
            <a:r>
              <a:rPr lang="en-US" smtClean="0"/>
              <a:t>2014 HERI Faculty Survey</a:t>
            </a:r>
            <a:endParaRPr lang="en-US" dirty="0"/>
          </a:p>
        </p:txBody>
      </p:sp>
      <p:sp>
        <p:nvSpPr>
          <p:cNvPr id="5" name="Rectangle 25"/>
          <p:cNvSpPr>
            <a:spLocks noGrp="1" noChangeArrowheads="1"/>
          </p:cNvSpPr>
          <p:nvPr>
            <p:ph type="sldNum" sz="quarter" idx="11"/>
          </p:nvPr>
        </p:nvSpPr>
        <p:spPr>
          <a:ln/>
        </p:spPr>
        <p:txBody>
          <a:bodyPr/>
          <a:lstStyle>
            <a:lvl1pPr>
              <a:defRPr/>
            </a:lvl1pPr>
          </a:lstStyle>
          <a:p>
            <a:pPr>
              <a:defRPr/>
            </a:pPr>
            <a:fld id="{BC948261-BA7A-449B-AFF2-6BAF73509D1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0"/>
          <p:cNvSpPr>
            <a:spLocks noGrp="1" noChangeArrowheads="1"/>
          </p:cNvSpPr>
          <p:nvPr>
            <p:ph type="ftr" sz="quarter" idx="10"/>
          </p:nvPr>
        </p:nvSpPr>
        <p:spPr>
          <a:ln/>
        </p:spPr>
        <p:txBody>
          <a:bodyPr/>
          <a:lstStyle>
            <a:lvl1pPr>
              <a:defRPr/>
            </a:lvl1pPr>
          </a:lstStyle>
          <a:p>
            <a:pPr>
              <a:defRPr/>
            </a:pPr>
            <a:r>
              <a:rPr lang="en-US" smtClean="0"/>
              <a:t>2014 HERI Faculty Survey</a:t>
            </a:r>
            <a:endParaRPr lang="en-US"/>
          </a:p>
        </p:txBody>
      </p:sp>
      <p:sp>
        <p:nvSpPr>
          <p:cNvPr id="5" name="Rectangle 25"/>
          <p:cNvSpPr>
            <a:spLocks noGrp="1" noChangeArrowheads="1"/>
          </p:cNvSpPr>
          <p:nvPr>
            <p:ph type="sldNum" sz="quarter" idx="11"/>
          </p:nvPr>
        </p:nvSpPr>
        <p:spPr>
          <a:ln/>
        </p:spPr>
        <p:txBody>
          <a:bodyPr/>
          <a:lstStyle>
            <a:lvl1pPr>
              <a:defRPr/>
            </a:lvl1pPr>
          </a:lstStyle>
          <a:p>
            <a:pPr>
              <a:defRPr/>
            </a:pPr>
            <a:fld id="{517A8D27-E786-4DE5-93B5-7651E3EC958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0"/>
          <p:cNvSpPr>
            <a:spLocks noGrp="1" noChangeArrowheads="1"/>
          </p:cNvSpPr>
          <p:nvPr>
            <p:ph type="ftr" sz="quarter" idx="10"/>
          </p:nvPr>
        </p:nvSpPr>
        <p:spPr>
          <a:ln/>
        </p:spPr>
        <p:txBody>
          <a:bodyPr/>
          <a:lstStyle>
            <a:lvl1pPr>
              <a:defRPr/>
            </a:lvl1pPr>
          </a:lstStyle>
          <a:p>
            <a:pPr>
              <a:defRPr/>
            </a:pPr>
            <a:r>
              <a:rPr lang="en-US" smtClean="0"/>
              <a:t>2014 HERI Faculty Survey</a:t>
            </a:r>
            <a:endParaRPr lang="en-US"/>
          </a:p>
        </p:txBody>
      </p:sp>
      <p:sp>
        <p:nvSpPr>
          <p:cNvPr id="6" name="Rectangle 25"/>
          <p:cNvSpPr>
            <a:spLocks noGrp="1" noChangeArrowheads="1"/>
          </p:cNvSpPr>
          <p:nvPr>
            <p:ph type="sldNum" sz="quarter" idx="11"/>
          </p:nvPr>
        </p:nvSpPr>
        <p:spPr>
          <a:ln/>
        </p:spPr>
        <p:txBody>
          <a:bodyPr/>
          <a:lstStyle>
            <a:lvl1pPr>
              <a:defRPr/>
            </a:lvl1pPr>
          </a:lstStyle>
          <a:p>
            <a:pPr>
              <a:defRPr/>
            </a:pPr>
            <a:fld id="{D71C6D19-50F5-4908-8E2F-5A9DE754AD9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0"/>
          <p:cNvSpPr>
            <a:spLocks noGrp="1" noChangeArrowheads="1"/>
          </p:cNvSpPr>
          <p:nvPr>
            <p:ph type="ftr" sz="quarter" idx="10"/>
          </p:nvPr>
        </p:nvSpPr>
        <p:spPr>
          <a:ln/>
        </p:spPr>
        <p:txBody>
          <a:bodyPr/>
          <a:lstStyle>
            <a:lvl1pPr>
              <a:defRPr/>
            </a:lvl1pPr>
          </a:lstStyle>
          <a:p>
            <a:pPr>
              <a:defRPr/>
            </a:pPr>
            <a:r>
              <a:rPr lang="en-US" smtClean="0"/>
              <a:t>2014 HERI Faculty Survey</a:t>
            </a:r>
            <a:endParaRPr lang="en-US"/>
          </a:p>
        </p:txBody>
      </p:sp>
      <p:sp>
        <p:nvSpPr>
          <p:cNvPr id="8" name="Rectangle 25"/>
          <p:cNvSpPr>
            <a:spLocks noGrp="1" noChangeArrowheads="1"/>
          </p:cNvSpPr>
          <p:nvPr>
            <p:ph type="sldNum" sz="quarter" idx="11"/>
          </p:nvPr>
        </p:nvSpPr>
        <p:spPr>
          <a:ln/>
        </p:spPr>
        <p:txBody>
          <a:bodyPr/>
          <a:lstStyle>
            <a:lvl1pPr>
              <a:defRPr/>
            </a:lvl1pPr>
          </a:lstStyle>
          <a:p>
            <a:pPr>
              <a:defRPr/>
            </a:pPr>
            <a:fld id="{6BEE7808-5C01-43CF-A1C9-EE01514086E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0"/>
          <p:cNvSpPr>
            <a:spLocks noGrp="1" noChangeArrowheads="1"/>
          </p:cNvSpPr>
          <p:nvPr>
            <p:ph type="ftr" sz="quarter" idx="10"/>
          </p:nvPr>
        </p:nvSpPr>
        <p:spPr>
          <a:ln/>
        </p:spPr>
        <p:txBody>
          <a:bodyPr/>
          <a:lstStyle>
            <a:lvl1pPr>
              <a:defRPr/>
            </a:lvl1pPr>
          </a:lstStyle>
          <a:p>
            <a:pPr>
              <a:defRPr/>
            </a:pPr>
            <a:r>
              <a:rPr lang="en-US" smtClean="0"/>
              <a:t>2014 HERI Faculty Survey</a:t>
            </a:r>
            <a:endParaRPr lang="en-US"/>
          </a:p>
        </p:txBody>
      </p:sp>
      <p:sp>
        <p:nvSpPr>
          <p:cNvPr id="4" name="Rectangle 25"/>
          <p:cNvSpPr>
            <a:spLocks noGrp="1" noChangeArrowheads="1"/>
          </p:cNvSpPr>
          <p:nvPr>
            <p:ph type="sldNum" sz="quarter" idx="11"/>
          </p:nvPr>
        </p:nvSpPr>
        <p:spPr>
          <a:ln/>
        </p:spPr>
        <p:txBody>
          <a:bodyPr/>
          <a:lstStyle>
            <a:lvl1pPr>
              <a:defRPr/>
            </a:lvl1pPr>
          </a:lstStyle>
          <a:p>
            <a:pPr>
              <a:defRPr/>
            </a:pPr>
            <a:fld id="{D949EE2B-935A-47D8-A4DF-0973289B88B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
          <p:cNvSpPr>
            <a:spLocks noGrp="1" noChangeArrowheads="1"/>
          </p:cNvSpPr>
          <p:nvPr>
            <p:ph type="ftr" sz="quarter" idx="10"/>
          </p:nvPr>
        </p:nvSpPr>
        <p:spPr>
          <a:ln/>
        </p:spPr>
        <p:txBody>
          <a:bodyPr/>
          <a:lstStyle>
            <a:lvl1pPr>
              <a:defRPr/>
            </a:lvl1pPr>
          </a:lstStyle>
          <a:p>
            <a:pPr>
              <a:defRPr/>
            </a:pPr>
            <a:r>
              <a:rPr lang="en-US" smtClean="0"/>
              <a:t>2014 HERI Faculty Survey</a:t>
            </a:r>
            <a:endParaRPr lang="en-US"/>
          </a:p>
        </p:txBody>
      </p:sp>
      <p:sp>
        <p:nvSpPr>
          <p:cNvPr id="3" name="Rectangle 25"/>
          <p:cNvSpPr>
            <a:spLocks noGrp="1" noChangeArrowheads="1"/>
          </p:cNvSpPr>
          <p:nvPr>
            <p:ph type="sldNum" sz="quarter" idx="11"/>
          </p:nvPr>
        </p:nvSpPr>
        <p:spPr>
          <a:ln/>
        </p:spPr>
        <p:txBody>
          <a:bodyPr/>
          <a:lstStyle>
            <a:lvl1pPr>
              <a:defRPr/>
            </a:lvl1pPr>
          </a:lstStyle>
          <a:p>
            <a:pPr>
              <a:defRPr/>
            </a:pPr>
            <a:fld id="{AD5C4E08-4A6B-4B7B-AFB5-E34103AFDBD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smtClean="0"/>
              <a:t>2014 HERI Faculty Survey</a:t>
            </a:r>
            <a:endParaRPr lang="en-US"/>
          </a:p>
        </p:txBody>
      </p:sp>
      <p:sp>
        <p:nvSpPr>
          <p:cNvPr id="6" name="Rectangle 25"/>
          <p:cNvSpPr>
            <a:spLocks noGrp="1" noChangeArrowheads="1"/>
          </p:cNvSpPr>
          <p:nvPr>
            <p:ph type="sldNum" sz="quarter" idx="11"/>
          </p:nvPr>
        </p:nvSpPr>
        <p:spPr>
          <a:ln/>
        </p:spPr>
        <p:txBody>
          <a:bodyPr/>
          <a:lstStyle>
            <a:lvl1pPr>
              <a:defRPr/>
            </a:lvl1pPr>
          </a:lstStyle>
          <a:p>
            <a:pPr>
              <a:defRPr/>
            </a:pPr>
            <a:fld id="{EA3129FE-F048-4F79-9903-7B16DB13806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smtClean="0"/>
              <a:t>2014 HERI Faculty Survey</a:t>
            </a:r>
            <a:endParaRPr lang="en-US"/>
          </a:p>
        </p:txBody>
      </p:sp>
      <p:sp>
        <p:nvSpPr>
          <p:cNvPr id="6" name="Rectangle 25"/>
          <p:cNvSpPr>
            <a:spLocks noGrp="1" noChangeArrowheads="1"/>
          </p:cNvSpPr>
          <p:nvPr>
            <p:ph type="sldNum" sz="quarter" idx="11"/>
          </p:nvPr>
        </p:nvSpPr>
        <p:spPr>
          <a:ln/>
        </p:spPr>
        <p:txBody>
          <a:bodyPr/>
          <a:lstStyle>
            <a:lvl1pPr>
              <a:defRPr/>
            </a:lvl1pPr>
          </a:lstStyle>
          <a:p>
            <a:pPr>
              <a:defRPr/>
            </a:pPr>
            <a:fld id="{2ACF150B-2C0C-4BE1-9128-56EB162B0FC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3010"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79892" name="Rectangle 20"/>
          <p:cNvSpPr>
            <a:spLocks noGrp="1" noChangeArrowheads="1"/>
          </p:cNvSpPr>
          <p:nvPr>
            <p:ph type="ftr" sz="quarter" idx="3"/>
          </p:nvPr>
        </p:nvSpPr>
        <p:spPr bwMode="auto">
          <a:xfrm>
            <a:off x="22860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u="none"/>
            </a:lvl1pPr>
          </a:lstStyle>
          <a:p>
            <a:pPr>
              <a:defRPr/>
            </a:pPr>
            <a:r>
              <a:rPr lang="en-US" smtClean="0"/>
              <a:t>2014 HERI Faculty Survey</a:t>
            </a:r>
            <a:endParaRPr lang="en-US"/>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43014" name="Picture 8" descr="CIRP_square_RGB_33_50_77"/>
          <p:cNvPicPr>
            <a:picLocks noChangeAspect="1" noChangeArrowheads="1"/>
          </p:cNvPicPr>
          <p:nvPr/>
        </p:nvPicPr>
        <p:blipFill>
          <a:blip r:embed="rId14" cstate="print"/>
          <a:srcRect/>
          <a:stretch>
            <a:fillRect/>
          </a:stretch>
        </p:blipFill>
        <p:spPr bwMode="auto">
          <a:xfrm>
            <a:off x="0" y="0"/>
            <a:ext cx="914400" cy="908050"/>
          </a:xfrm>
          <a:prstGeom prst="rect">
            <a:avLst/>
          </a:prstGeom>
          <a:noFill/>
          <a:ln w="9525">
            <a:noFill/>
            <a:miter lim="800000"/>
            <a:headEnd/>
            <a:tailEnd/>
          </a:ln>
        </p:spPr>
      </p:pic>
      <p:sp>
        <p:nvSpPr>
          <p:cNvPr id="79897" name="Rectangle 25"/>
          <p:cNvSpPr>
            <a:spLocks noGrp="1" noChangeArrowheads="1"/>
          </p:cNvSpPr>
          <p:nvPr>
            <p:ph type="sldNum" sz="quarter" idx="4"/>
          </p:nvPr>
        </p:nvSpPr>
        <p:spPr bwMode="auto">
          <a:xfrm>
            <a:off x="8229600" y="6400800"/>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pPr>
                <a:defRPr/>
              </a:pPr>
              <a:t>‹#›</a:t>
            </a:fld>
            <a:endParaRPr lang="en-US"/>
          </a:p>
        </p:txBody>
      </p:sp>
      <p:sp>
        <p:nvSpPr>
          <p:cNvPr id="8" name="TextBox 7">
            <a:hlinkClick r:id="rId15" action="ppaction://hlinksldjump"/>
          </p:cNvPr>
          <p:cNvSpPr txBox="1"/>
          <p:nvPr userDrawn="1"/>
        </p:nvSpPr>
        <p:spPr>
          <a:xfrm>
            <a:off x="5920871" y="6604084"/>
            <a:ext cx="1665841" cy="253916"/>
          </a:xfrm>
          <a:prstGeom prst="rect">
            <a:avLst/>
          </a:prstGeom>
          <a:noFill/>
        </p:spPr>
        <p:txBody>
          <a:bodyPr wrap="none" rtlCol="0">
            <a:spAutoFit/>
          </a:bodyPr>
          <a:lstStyle/>
          <a:p>
            <a:r>
              <a:rPr lang="en-US" sz="1050" dirty="0" smtClean="0"/>
              <a:t>Return to Table </a:t>
            </a:r>
            <a:r>
              <a:rPr lang="en-US" sz="1050" dirty="0" smtClean="0">
                <a:hlinkClick r:id="rId15" action="ppaction://hlinksldjump"/>
              </a:rPr>
              <a:t>of</a:t>
            </a:r>
            <a:r>
              <a:rPr lang="en-US" sz="1050" dirty="0" smtClean="0"/>
              <a:t> Contents</a:t>
            </a:r>
            <a:endParaRPr lang="en-US" sz="1050" dirty="0"/>
          </a:p>
        </p:txBody>
      </p:sp>
    </p:spTree>
  </p:cSld>
  <p:clrMap bg1="dk2" tx1="lt1" bg2="dk1" tx2="lt2" accent1="accent1" accent2="accent2" accent3="accent3" accent4="accent4" accent5="accent5" accent6="accent6" hlink="hlink" folHlink="folHlink"/>
  <p:sldLayoutIdLst>
    <p:sldLayoutId id="2147484486" r:id="rId1"/>
    <p:sldLayoutId id="2147484475" r:id="rId2"/>
    <p:sldLayoutId id="2147484476" r:id="rId3"/>
    <p:sldLayoutId id="2147484477" r:id="rId4"/>
    <p:sldLayoutId id="2147484478" r:id="rId5"/>
    <p:sldLayoutId id="2147484479" r:id="rId6"/>
    <p:sldLayoutId id="2147484480" r:id="rId7"/>
    <p:sldLayoutId id="2147484481" r:id="rId8"/>
    <p:sldLayoutId id="2147484482" r:id="rId9"/>
    <p:sldLayoutId id="2147484483" r:id="rId10"/>
    <p:sldLayoutId id="2147484484" r:id="rId11"/>
    <p:sldLayoutId id="2147484485" r:id="rId12"/>
  </p:sldLayoutIdLst>
  <p:timing>
    <p:tnLst>
      <p:par>
        <p:cTn id="1" dur="indefinite" restart="never" nodeType="tmRoot"/>
      </p:par>
    </p:tnLst>
  </p:timing>
  <p:hf hd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5" Type="http://schemas.microsoft.com/office/2007/relationships/hdphoto" Target="../media/hdphoto1.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chart" Target="../charts/chart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chart" Target="../charts/chart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chart" Target="../charts/chart10.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microsoft.com/office/2007/relationships/hdphoto" Target="../media/hdphoto3.wdp"/></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chart" Target="../charts/chart1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chart" Target="../charts/chart14.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microsoft.com/office/2007/relationships/hdphoto" Target="../media/hdphoto4.wdp"/></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chart" Target="../charts/chart15.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tags" Target="../tags/tag12.xml"/><Relationship Id="rId4" Type="http://schemas.openxmlformats.org/officeDocument/2006/relationships/chart" Target="../charts/chart16.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chart" Target="../charts/chart1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14.xml"/><Relationship Id="rId4" Type="http://schemas.openxmlformats.org/officeDocument/2006/relationships/chart" Target="../charts/chart18.xml"/></Relationships>
</file>

<file path=ppt/slides/_rels/slide2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microsoft.com/office/2007/relationships/hdphoto" Target="../media/hdphoto5.wdp"/></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15.xml"/><Relationship Id="rId4" Type="http://schemas.openxmlformats.org/officeDocument/2006/relationships/chart" Target="../charts/chart20.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16.xml"/><Relationship Id="rId4" Type="http://schemas.openxmlformats.org/officeDocument/2006/relationships/chart" Target="../charts/chart21.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tags" Target="../tags/tag17.xml"/><Relationship Id="rId4" Type="http://schemas.openxmlformats.org/officeDocument/2006/relationships/chart" Target="../charts/chart2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tags" Target="../tags/tag18.xml"/><Relationship Id="rId4" Type="http://schemas.openxmlformats.org/officeDocument/2006/relationships/chart" Target="../charts/char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microsoft.com/office/2007/relationships/hdphoto" Target="../media/hdphoto6.wdp"/></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tags" Target="../tags/tag19.xml"/><Relationship Id="rId4" Type="http://schemas.openxmlformats.org/officeDocument/2006/relationships/chart" Target="../charts/chart24.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tags" Target="../tags/tag20.xml"/><Relationship Id="rId4" Type="http://schemas.openxmlformats.org/officeDocument/2006/relationships/chart" Target="../charts/chart25.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7.xml"/><Relationship Id="rId1" Type="http://schemas.openxmlformats.org/officeDocument/2006/relationships/tags" Target="../tags/tag21.xml"/><Relationship Id="rId4" Type="http://schemas.openxmlformats.org/officeDocument/2006/relationships/chart" Target="../charts/chart26.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ags" Target="../tags/tag22.xml"/><Relationship Id="rId4" Type="http://schemas.openxmlformats.org/officeDocument/2006/relationships/chart" Target="../charts/chart27.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7.xml"/><Relationship Id="rId1" Type="http://schemas.openxmlformats.org/officeDocument/2006/relationships/tags" Target="../tags/tag23.xml"/><Relationship Id="rId4" Type="http://schemas.openxmlformats.org/officeDocument/2006/relationships/chart" Target="../charts/chart28.xml"/></Relationships>
</file>

<file path=ppt/slides/_rels/slide36.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7.xml"/><Relationship Id="rId1" Type="http://schemas.openxmlformats.org/officeDocument/2006/relationships/tags" Target="../tags/tag24.xml"/><Relationship Id="rId4" Type="http://schemas.openxmlformats.org/officeDocument/2006/relationships/chart" Target="../charts/chart30.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3.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4.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2.wdp"/></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0" y="1768475"/>
            <a:ext cx="9144000" cy="1736725"/>
          </a:xfrm>
        </p:spPr>
        <p:txBody>
          <a:bodyPr/>
          <a:lstStyle/>
          <a:p>
            <a:pPr eaLnBrk="1" hangingPunct="1">
              <a:defRPr/>
            </a:pPr>
            <a:r>
              <a:rPr lang="en-US" smtClean="0">
                <a:solidFill>
                  <a:schemeClr val="accent1"/>
                </a:solidFill>
              </a:rPr>
              <a:t>Grand Valley State University</a:t>
            </a:r>
            <a:r>
              <a:rPr lang="en-US" dirty="0" smtClean="0">
                <a:solidFill>
                  <a:schemeClr val="accent1"/>
                </a:solidFill>
              </a:rPr>
              <a:t/>
            </a:r>
            <a:br>
              <a:rPr lang="en-US" dirty="0" smtClean="0">
                <a:solidFill>
                  <a:schemeClr val="accent1"/>
                </a:solidFill>
              </a:rPr>
            </a:br>
            <a:r>
              <a:rPr lang="en-US" dirty="0" smtClean="0">
                <a:solidFill>
                  <a:schemeClr val="accent1">
                    <a:lumMod val="50000"/>
                  </a:schemeClr>
                </a:solidFill>
              </a:rPr>
              <a:t>HERI Faculty Survey</a:t>
            </a:r>
            <a:r>
              <a:rPr lang="en-US" dirty="0" smtClean="0">
                <a:solidFill>
                  <a:schemeClr val="accent1"/>
                </a:solidFill>
              </a:rPr>
              <a:t/>
            </a:r>
            <a:br>
              <a:rPr lang="en-US" dirty="0" smtClean="0">
                <a:solidFill>
                  <a:schemeClr val="accent1"/>
                </a:solidFill>
              </a:rPr>
            </a:br>
            <a:r>
              <a:rPr lang="en-US" dirty="0" smtClean="0">
                <a:solidFill>
                  <a:schemeClr val="accent1"/>
                </a:solidFill>
              </a:rPr>
              <a:t>2014 Results</a:t>
            </a:r>
            <a:endParaRPr lang="en-US" sz="3200" dirty="0" smtClean="0">
              <a:solidFill>
                <a:schemeClr val="accent1"/>
              </a:solidFill>
            </a:endParaRPr>
          </a:p>
        </p:txBody>
      </p:sp>
      <p:sp>
        <p:nvSpPr>
          <p:cNvPr id="2051" name="Rectangle 3"/>
          <p:cNvSpPr>
            <a:spLocks noGrp="1" noChangeArrowheads="1"/>
          </p:cNvSpPr>
          <p:nvPr>
            <p:ph type="subTitle" sz="quarter" idx="1"/>
            <p:custDataLst>
              <p:tags r:id="rId1"/>
            </p:custDataLst>
          </p:nvPr>
        </p:nvSpPr>
        <p:spPr>
          <a:xfrm>
            <a:off x="0" y="3962400"/>
            <a:ext cx="9144000" cy="2057400"/>
          </a:xfrm>
        </p:spPr>
        <p:txBody>
          <a:bodyPr/>
          <a:lstStyle/>
          <a:p>
            <a:pPr eaLnBrk="1" hangingPunct="1">
              <a:lnSpc>
                <a:spcPct val="80000"/>
              </a:lnSpc>
              <a:spcBef>
                <a:spcPct val="10000"/>
              </a:spcBef>
              <a:defRPr/>
            </a:pPr>
            <a:r>
              <a:rPr lang="en-US" sz="1800" b="1" dirty="0" smtClean="0">
                <a:solidFill>
                  <a:schemeClr val="accent1">
                    <a:lumMod val="50000"/>
                  </a:schemeClr>
                </a:solidFill>
                <a:effectLst/>
              </a:rPr>
              <a:t>Full-Time Undergraduate Teaching Faculty</a:t>
            </a:r>
          </a:p>
          <a:p>
            <a:pPr eaLnBrk="1" hangingPunct="1">
              <a:lnSpc>
                <a:spcPct val="80000"/>
              </a:lnSpc>
              <a:spcBef>
                <a:spcPct val="10000"/>
              </a:spcBef>
              <a:defRPr/>
            </a:pPr>
            <a:endParaRPr lang="en-US" sz="1800" b="1" dirty="0" smtClean="0">
              <a:solidFill>
                <a:schemeClr val="accent1">
                  <a:lumMod val="50000"/>
                </a:schemeClr>
              </a:solidFill>
              <a:effectLst/>
            </a:endParaRPr>
          </a:p>
          <a:p>
            <a:pPr eaLnBrk="1" hangingPunct="1">
              <a:lnSpc>
                <a:spcPct val="80000"/>
              </a:lnSpc>
              <a:spcBef>
                <a:spcPct val="10000"/>
              </a:spcBef>
              <a:defRPr/>
            </a:pPr>
            <a:r>
              <a:rPr lang="en-US" sz="2200" b="1" smtClean="0">
                <a:solidFill>
                  <a:schemeClr val="accent1">
                    <a:lumMod val="50000"/>
                  </a:schemeClr>
                </a:solidFill>
                <a:effectLst/>
              </a:rPr>
              <a:t>Grand Valley State University</a:t>
            </a:r>
            <a:endParaRPr lang="en-US" sz="2200" b="1" dirty="0" smtClean="0">
              <a:solidFill>
                <a:schemeClr val="accent1">
                  <a:lumMod val="50000"/>
                </a:schemeClr>
              </a:solidFill>
              <a:effectLst/>
            </a:endParaRPr>
          </a:p>
          <a:p>
            <a:pPr eaLnBrk="1" hangingPunct="1">
              <a:lnSpc>
                <a:spcPct val="80000"/>
              </a:lnSpc>
              <a:spcBef>
                <a:spcPct val="10000"/>
              </a:spcBef>
              <a:defRPr/>
            </a:pPr>
            <a:r>
              <a:rPr lang="en-US" sz="1800" b="1" smtClean="0">
                <a:solidFill>
                  <a:schemeClr val="accent1">
                    <a:lumMod val="50000"/>
                  </a:schemeClr>
                </a:solidFill>
                <a:effectLst/>
              </a:rPr>
              <a:t>N=260</a:t>
            </a:r>
            <a:endParaRPr lang="en-US" sz="1800" b="1" dirty="0" smtClean="0">
              <a:solidFill>
                <a:schemeClr val="accent1">
                  <a:lumMod val="50000"/>
                </a:schemeClr>
              </a:solidFill>
              <a:effectLst/>
            </a:endParaRPr>
          </a:p>
          <a:p>
            <a:pPr eaLnBrk="1" hangingPunct="1">
              <a:lnSpc>
                <a:spcPct val="80000"/>
              </a:lnSpc>
              <a:spcBef>
                <a:spcPct val="10000"/>
              </a:spcBef>
              <a:defRPr/>
            </a:pPr>
            <a:endParaRPr lang="en-US" sz="1200" b="1" dirty="0" smtClean="0">
              <a:solidFill>
                <a:schemeClr val="accent1">
                  <a:lumMod val="50000"/>
                </a:schemeClr>
              </a:solidFill>
              <a:effectLst/>
            </a:endParaRPr>
          </a:p>
          <a:p>
            <a:pPr eaLnBrk="1" hangingPunct="1">
              <a:lnSpc>
                <a:spcPct val="80000"/>
              </a:lnSpc>
              <a:spcBef>
                <a:spcPct val="10000"/>
              </a:spcBef>
              <a:defRPr/>
            </a:pPr>
            <a:r>
              <a:rPr lang="en-US" sz="2200" b="1" smtClean="0">
                <a:solidFill>
                  <a:schemeClr val="accent1">
                    <a:lumMod val="50000"/>
                  </a:schemeClr>
                </a:solidFill>
                <a:effectLst/>
              </a:rPr>
              <a:t>Public 4yr Colleges - high</a:t>
            </a:r>
            <a:endParaRPr lang="en-US" sz="2200" b="1" dirty="0" smtClean="0">
              <a:solidFill>
                <a:schemeClr val="accent1">
                  <a:lumMod val="50000"/>
                </a:schemeClr>
              </a:solidFill>
              <a:effectLst/>
            </a:endParaRPr>
          </a:p>
          <a:p>
            <a:pPr eaLnBrk="1" hangingPunct="1">
              <a:lnSpc>
                <a:spcPct val="80000"/>
              </a:lnSpc>
              <a:spcBef>
                <a:spcPct val="10000"/>
              </a:spcBef>
              <a:defRPr/>
            </a:pPr>
            <a:r>
              <a:rPr lang="en-US" sz="1800" b="1" smtClean="0">
                <a:solidFill>
                  <a:schemeClr val="accent1">
                    <a:lumMod val="50000"/>
                  </a:schemeClr>
                </a:solidFill>
                <a:effectLst/>
              </a:rPr>
              <a:t>N=1,286</a:t>
            </a:r>
            <a:endParaRPr lang="en-US" sz="1800" b="1" dirty="0" smtClean="0">
              <a:solidFill>
                <a:schemeClr val="accent1">
                  <a:lumMod val="50000"/>
                </a:schemeClr>
              </a:solidFill>
              <a:effectLst/>
            </a:endParaRPr>
          </a:p>
        </p:txBody>
      </p:sp>
      <p:sp>
        <p:nvSpPr>
          <p:cNvPr id="45060" name="Text Box 5"/>
          <p:cNvSpPr txBox="1">
            <a:spLocks noChangeArrowheads="1"/>
          </p:cNvSpPr>
          <p:nvPr/>
        </p:nvSpPr>
        <p:spPr bwMode="auto">
          <a:xfrm>
            <a:off x="0" y="6172200"/>
            <a:ext cx="9144000" cy="274638"/>
          </a:xfrm>
          <a:prstGeom prst="rect">
            <a:avLst/>
          </a:prstGeom>
          <a:noFill/>
          <a:ln w="9525">
            <a:noFill/>
            <a:miter lim="800000"/>
            <a:headEnd/>
            <a:tailEnd/>
          </a:ln>
        </p:spPr>
        <p:txBody>
          <a:bodyPr>
            <a:spAutoFit/>
          </a:bodyPr>
          <a:lstStyle/>
          <a:p>
            <a:pPr algn="ctr"/>
            <a:r>
              <a:rPr lang="en-US" sz="1200" i="1" u="none">
                <a:solidFill>
                  <a:schemeClr val="accent1"/>
                </a:solidFill>
              </a:rPr>
              <a:t>Higher Education Research Institute, University of California at Los Angeles</a:t>
            </a:r>
          </a:p>
        </p:txBody>
      </p:sp>
      <p:sp>
        <p:nvSpPr>
          <p:cNvPr id="6" name="Rectangle 5"/>
          <p:cNvSpPr/>
          <p:nvPr/>
        </p:nvSpPr>
        <p:spPr bwMode="auto">
          <a:xfrm>
            <a:off x="0" y="0"/>
            <a:ext cx="914400" cy="914400"/>
          </a:xfrm>
          <a:prstGeom prst="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a:defRPr/>
            </a:pPr>
            <a:endParaRPr lang="en-US"/>
          </a:p>
        </p:txBody>
      </p:sp>
      <p:pic>
        <p:nvPicPr>
          <p:cNvPr id="2" name="Picture 1"/>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2286000" y="73689"/>
            <a:ext cx="4572000" cy="168142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420077C4-99D4-410B-A6B0-00E23972A0F6}" type="slidenum">
              <a:rPr lang="en-US" sz="1200" u="none"/>
              <a:pPr algn="r" eaLnBrk="1" hangingPunct="1"/>
              <a:t>10</a:t>
            </a:fld>
            <a:endParaRPr lang="en-US" sz="1200" u="none"/>
          </a:p>
        </p:txBody>
      </p:sp>
      <p:sp>
        <p:nvSpPr>
          <p:cNvPr id="12293" name="Slide Number Placeholder 9"/>
          <p:cNvSpPr>
            <a:spLocks noGrp="1"/>
          </p:cNvSpPr>
          <p:nvPr>
            <p:ph type="sldNum" sz="quarter" idx="11"/>
          </p:nvPr>
        </p:nvSpPr>
        <p:spPr>
          <a:noFill/>
        </p:spPr>
        <p:txBody>
          <a:bodyPr/>
          <a:lstStyle/>
          <a:p>
            <a:fld id="{D7F66E0F-EE64-4787-99B2-BEDAAD925C0A}" type="slidenum">
              <a:rPr lang="en-US" smtClean="0"/>
              <a:pPr/>
              <a:t>10</a:t>
            </a:fld>
            <a:endParaRPr lang="en-US" smtClean="0"/>
          </a:p>
        </p:txBody>
      </p:sp>
      <p:graphicFrame>
        <p:nvGraphicFramePr>
          <p:cNvPr id="9" name="Interpersonal Validation"/>
          <p:cNvGraphicFramePr>
            <a:graphicFrameLocks noChangeAspect="1"/>
          </p:cNvGraphicFramePr>
          <p:nvPr>
            <p:custDataLst>
              <p:tags r:id="rId1"/>
            </p:custDataLst>
            <p:extLst>
              <p:ext uri="{D42A27DB-BD31-4B8C-83A1-F6EECF244321}">
                <p14:modId xmlns:p14="http://schemas.microsoft.com/office/powerpoint/2010/main" val="548421838"/>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7415" name="TextBox 9"/>
          <p:cNvSpPr txBox="1">
            <a:spLocks noChangeArrowheads="1"/>
          </p:cNvSpPr>
          <p:nvPr/>
        </p:nvSpPr>
        <p:spPr bwMode="auto">
          <a:xfrm>
            <a:off x="457200" y="5181601"/>
            <a:ext cx="8686800" cy="1200329"/>
          </a:xfrm>
          <a:prstGeom prst="rect">
            <a:avLst/>
          </a:prstGeom>
          <a:noFill/>
          <a:ln w="9525">
            <a:noFill/>
            <a:miter lim="800000"/>
            <a:headEnd/>
            <a:tailEnd/>
          </a:ln>
        </p:spPr>
        <p:txBody>
          <a:bodyPr numCol="6">
            <a:spAutoFit/>
          </a:bodyPr>
          <a:lstStyle/>
          <a:p>
            <a:pPr algn="ctr">
              <a:defRPr/>
            </a:pPr>
            <a:r>
              <a:rPr lang="en-US" sz="1200" u="none" dirty="0" smtClean="0">
                <a:solidFill>
                  <a:schemeClr val="accent1">
                    <a:lumMod val="50000"/>
                  </a:schemeClr>
                </a:solidFill>
              </a:rPr>
              <a:t>Support their opinions with a logical argument</a:t>
            </a:r>
          </a:p>
          <a:p>
            <a:pPr algn="ctr">
              <a:defRPr/>
            </a:pPr>
            <a:endParaRPr lang="en-US" sz="1200" u="none" dirty="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a:solidFill>
                <a:schemeClr val="accent1">
                  <a:lumMod val="50000"/>
                </a:schemeClr>
              </a:solidFill>
            </a:endParaRPr>
          </a:p>
          <a:p>
            <a:pPr algn="ctr">
              <a:defRPr/>
            </a:pPr>
            <a:r>
              <a:rPr lang="en-US" sz="1200" u="none" dirty="0" smtClean="0">
                <a:solidFill>
                  <a:schemeClr val="accent1">
                    <a:lumMod val="50000"/>
                  </a:schemeClr>
                </a:solidFill>
              </a:rPr>
              <a:t>Seek solutions to problems and explain them to others</a:t>
            </a:r>
          </a:p>
          <a:p>
            <a:pPr algn="ctr">
              <a:defRPr/>
            </a:pPr>
            <a:endParaRPr lang="en-US" sz="1200" u="none" dirty="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a:solidFill>
                <a:schemeClr val="accent1">
                  <a:lumMod val="50000"/>
                </a:schemeClr>
              </a:solidFill>
            </a:endParaRPr>
          </a:p>
          <a:p>
            <a:pPr algn="ctr">
              <a:defRPr/>
            </a:pPr>
            <a:r>
              <a:rPr lang="en-US" sz="1200" u="none" dirty="0" smtClean="0">
                <a:solidFill>
                  <a:schemeClr val="accent1">
                    <a:lumMod val="50000"/>
                  </a:schemeClr>
                </a:solidFill>
              </a:rPr>
              <a:t>Look up scientific research articles and resources</a:t>
            </a:r>
          </a:p>
          <a:p>
            <a:pPr algn="ctr">
              <a:defRPr/>
            </a:pPr>
            <a:endParaRPr lang="en-US" sz="1200" u="none" dirty="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r>
              <a:rPr lang="en-US" sz="1200" u="none" dirty="0" smtClean="0">
                <a:solidFill>
                  <a:schemeClr val="accent1">
                    <a:lumMod val="50000"/>
                  </a:schemeClr>
                </a:solidFill>
              </a:rPr>
              <a:t>Explore topics on their own, even though it was not required for class</a:t>
            </a:r>
          </a:p>
          <a:p>
            <a:pPr algn="ctr">
              <a:defRPr/>
            </a:pPr>
            <a:endParaRPr lang="en-US" sz="1200" u="none" dirty="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r>
              <a:rPr lang="en-US" sz="1200" u="none" dirty="0" smtClean="0">
                <a:solidFill>
                  <a:schemeClr val="accent1">
                    <a:lumMod val="50000"/>
                  </a:schemeClr>
                </a:solidFill>
              </a:rPr>
              <a:t>Accept mistakes as part of the learning process</a:t>
            </a:r>
          </a:p>
          <a:p>
            <a:pPr algn="ctr">
              <a:defRPr/>
            </a:pPr>
            <a:endParaRPr lang="en-US" sz="1200" u="none" dirty="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r>
              <a:rPr lang="en-US" sz="1200" u="none" dirty="0" smtClean="0">
                <a:solidFill>
                  <a:schemeClr val="accent1">
                    <a:lumMod val="50000"/>
                  </a:schemeClr>
                </a:solidFill>
              </a:rPr>
              <a:t>Work with other students on group projects</a:t>
            </a:r>
            <a:endParaRPr lang="en-US" sz="1200" u="none" dirty="0">
              <a:solidFill>
                <a:schemeClr val="accent1">
                  <a:lumMod val="50000"/>
                </a:schemeClr>
              </a:solidFill>
            </a:endParaRPr>
          </a:p>
        </p:txBody>
      </p:sp>
      <p:sp>
        <p:nvSpPr>
          <p:cNvPr id="11" name="Rectangle 2"/>
          <p:cNvSpPr txBox="1">
            <a:spLocks noChangeArrowheads="1"/>
          </p:cNvSpPr>
          <p:nvPr/>
        </p:nvSpPr>
        <p:spPr bwMode="auto">
          <a:xfrm>
            <a:off x="914400" y="152400"/>
            <a:ext cx="8226425" cy="1143000"/>
          </a:xfrm>
          <a:prstGeom prst="rect">
            <a:avLst/>
          </a:prstGeom>
          <a:noFill/>
          <a:ln w="9525">
            <a:noFill/>
            <a:miter lim="800000"/>
            <a:headEnd/>
            <a:tailEnd/>
          </a:ln>
        </p:spPr>
        <p:txBody>
          <a:bodyPr anchor="ctr" anchorCtr="1"/>
          <a:lstStyle/>
          <a:p>
            <a:pPr algn="ctr" eaLnBrk="1" hangingPunct="1">
              <a:defRPr/>
            </a:pPr>
            <a:r>
              <a:rPr lang="en-US" sz="2800" b="1" u="none" kern="0" dirty="0" smtClean="0">
                <a:solidFill>
                  <a:schemeClr val="accent1">
                    <a:lumMod val="50000"/>
                  </a:schemeClr>
                </a:solidFill>
                <a:latin typeface="+mj-lt"/>
                <a:ea typeface="+mj-ea"/>
                <a:cs typeface="+mj-cs"/>
              </a:rPr>
              <a:t>Habits of Mind</a:t>
            </a:r>
            <a:r>
              <a:rPr lang="en-US" sz="1600" b="1" u="none" kern="0" dirty="0">
                <a:solidFill>
                  <a:srgbClr val="7680AC"/>
                </a:solidFill>
                <a:latin typeface="+mj-lt"/>
                <a:ea typeface="+mj-ea"/>
                <a:cs typeface="+mj-cs"/>
              </a:rPr>
              <a:t/>
            </a:r>
            <a:br>
              <a:rPr lang="en-US" sz="1600" b="1" u="none" kern="0" dirty="0">
                <a:solidFill>
                  <a:srgbClr val="7680AC"/>
                </a:solidFill>
                <a:latin typeface="+mj-lt"/>
                <a:ea typeface="+mj-ea"/>
                <a:cs typeface="+mj-cs"/>
              </a:rPr>
            </a:br>
            <a:endParaRPr lang="en-US" sz="1600" b="1" u="none" kern="0" dirty="0">
              <a:solidFill>
                <a:srgbClr val="7680AC"/>
              </a:solidFill>
              <a:latin typeface="+mj-lt"/>
              <a:ea typeface="+mj-ea"/>
              <a:cs typeface="+mj-cs"/>
            </a:endParaRPr>
          </a:p>
          <a:p>
            <a:pPr algn="ctr" eaLnBrk="1" hangingPunct="1">
              <a:defRPr/>
            </a:pPr>
            <a:r>
              <a:rPr lang="en-US" sz="1600" b="1" u="none" kern="0" dirty="0">
                <a:solidFill>
                  <a:schemeClr val="accent1"/>
                </a:solidFill>
                <a:latin typeface="+mj-lt"/>
                <a:ea typeface="+mj-ea"/>
                <a:cs typeface="+mj-cs"/>
              </a:rPr>
              <a:t>These items measure the extent to </a:t>
            </a:r>
            <a:r>
              <a:rPr lang="en-US" sz="1600" b="1" u="none" kern="0" dirty="0" smtClean="0">
                <a:solidFill>
                  <a:schemeClr val="accent1"/>
                </a:solidFill>
                <a:latin typeface="+mj-lt"/>
                <a:ea typeface="+mj-ea"/>
                <a:cs typeface="+mj-cs"/>
              </a:rPr>
              <a:t>which faculty structure courses to develop habits of mind for lifelong learning in students.</a:t>
            </a:r>
            <a:endParaRPr lang="en-US" sz="1600" b="1" u="none" kern="0" dirty="0">
              <a:solidFill>
                <a:schemeClr val="accent1"/>
              </a:solidFill>
              <a:latin typeface="+mj-lt"/>
              <a:ea typeface="+mj-ea"/>
              <a:cs typeface="+mj-cs"/>
            </a:endParaRPr>
          </a:p>
        </p:txBody>
      </p:sp>
      <p:sp>
        <p:nvSpPr>
          <p:cNvPr id="12"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smtClean="0">
                <a:solidFill>
                  <a:schemeClr val="accent1">
                    <a:lumMod val="50000"/>
                  </a:schemeClr>
                </a:solidFill>
              </a:rPr>
              <a:t>Frequently</a:t>
            </a:r>
            <a:endParaRPr lang="en-US" sz="1200" u="none" dirty="0">
              <a:solidFill>
                <a:schemeClr val="accent1">
                  <a:lumMod val="50000"/>
                </a:schemeClr>
              </a:solidFill>
            </a:endParaRPr>
          </a:p>
          <a:p>
            <a:pPr>
              <a:defRPr/>
            </a:pPr>
            <a:r>
              <a:rPr lang="en-US" sz="1400" u="none" dirty="0">
                <a:solidFill>
                  <a:srgbClr val="7680AC"/>
                </a:solidFill>
              </a:rPr>
              <a:t>■</a:t>
            </a:r>
            <a:r>
              <a:rPr lang="en-US" sz="1400" u="none" dirty="0">
                <a:solidFill>
                  <a:srgbClr val="CCFFFF"/>
                </a:solidFill>
              </a:rPr>
              <a:t> </a:t>
            </a:r>
            <a:r>
              <a:rPr lang="en-US" sz="1200" u="none" dirty="0" smtClean="0">
                <a:solidFill>
                  <a:schemeClr val="accent1">
                    <a:lumMod val="50000"/>
                  </a:schemeClr>
                </a:solidFill>
              </a:rPr>
              <a:t>Occasionally</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 </a:t>
            </a:r>
            <a:r>
              <a:rPr lang="en-US" sz="1200" u="none" dirty="0" smtClean="0">
                <a:solidFill>
                  <a:schemeClr val="accent1">
                    <a:lumMod val="50000"/>
                  </a:schemeClr>
                </a:solidFill>
              </a:rPr>
              <a:t>Frequently</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smtClean="0">
                <a:solidFill>
                  <a:schemeClr val="accent1">
                    <a:lumMod val="50000"/>
                  </a:schemeClr>
                </a:solidFill>
              </a:rPr>
              <a:t>Occasionally</a:t>
            </a:r>
            <a:endParaRPr lang="en-US" sz="1200" u="none" dirty="0">
              <a:solidFill>
                <a:schemeClr val="accent1">
                  <a:lumMod val="50000"/>
                </a:schemeClr>
              </a:solidFill>
            </a:endParaRPr>
          </a:p>
          <a:p>
            <a:pPr>
              <a:defRPr/>
            </a:pPr>
            <a:endParaRPr lang="en-US" sz="1200" b="1" u="none" dirty="0"/>
          </a:p>
        </p:txBody>
      </p:sp>
      <p:sp>
        <p:nvSpPr>
          <p:cNvPr id="8" name="Footer Placeholder 7"/>
          <p:cNvSpPr>
            <a:spLocks noGrp="1"/>
          </p:cNvSpPr>
          <p:nvPr>
            <p:ph type="ftr" sz="quarter" idx="10"/>
          </p:nvPr>
        </p:nvSpPr>
        <p:spPr/>
        <p:txBody>
          <a:bodyPr/>
          <a:lstStyle/>
          <a:p>
            <a:pPr>
              <a:defRPr/>
            </a:pPr>
            <a:r>
              <a:rPr lang="en-US" dirty="0" smtClean="0"/>
              <a:t>2014 HERI Faculty Survey</a:t>
            </a:r>
            <a:endParaRPr lang="en-US" dirty="0"/>
          </a:p>
        </p:txBody>
      </p:sp>
    </p:spTree>
    <p:extLst>
      <p:ext uri="{BB962C8B-B14F-4D97-AF65-F5344CB8AC3E}">
        <p14:creationId xmlns:p14="http://schemas.microsoft.com/office/powerpoint/2010/main" val="3364291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420077C4-99D4-410B-A6B0-00E23972A0F6}" type="slidenum">
              <a:rPr lang="en-US" sz="1200" u="none"/>
              <a:pPr algn="r" eaLnBrk="1" hangingPunct="1"/>
              <a:t>11</a:t>
            </a:fld>
            <a:endParaRPr lang="en-US" sz="1200" u="none"/>
          </a:p>
        </p:txBody>
      </p:sp>
      <p:sp>
        <p:nvSpPr>
          <p:cNvPr id="12293" name="Slide Number Placeholder 9"/>
          <p:cNvSpPr>
            <a:spLocks noGrp="1"/>
          </p:cNvSpPr>
          <p:nvPr>
            <p:ph type="sldNum" sz="quarter" idx="11"/>
          </p:nvPr>
        </p:nvSpPr>
        <p:spPr>
          <a:noFill/>
        </p:spPr>
        <p:txBody>
          <a:bodyPr/>
          <a:lstStyle/>
          <a:p>
            <a:fld id="{D7F66E0F-EE64-4787-99B2-BEDAAD925C0A}" type="slidenum">
              <a:rPr lang="en-US" smtClean="0"/>
              <a:pPr/>
              <a:t>11</a:t>
            </a:fld>
            <a:endParaRPr lang="en-US" smtClean="0"/>
          </a:p>
        </p:txBody>
      </p:sp>
      <p:graphicFrame>
        <p:nvGraphicFramePr>
          <p:cNvPr id="9" name="Interpersonal Validation"/>
          <p:cNvGraphicFramePr>
            <a:graphicFrameLocks noChangeAspect="1"/>
          </p:cNvGraphicFramePr>
          <p:nvPr>
            <p:custDataLst>
              <p:tags r:id="rId1"/>
            </p:custDataLst>
            <p:extLst>
              <p:ext uri="{D42A27DB-BD31-4B8C-83A1-F6EECF244321}">
                <p14:modId xmlns:p14="http://schemas.microsoft.com/office/powerpoint/2010/main" val="4151765939"/>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7415" name="TextBox 9"/>
          <p:cNvSpPr txBox="1">
            <a:spLocks noChangeArrowheads="1"/>
          </p:cNvSpPr>
          <p:nvPr/>
        </p:nvSpPr>
        <p:spPr bwMode="auto">
          <a:xfrm>
            <a:off x="457200" y="5181601"/>
            <a:ext cx="8686800" cy="1384995"/>
          </a:xfrm>
          <a:prstGeom prst="rect">
            <a:avLst/>
          </a:prstGeom>
          <a:noFill/>
          <a:ln w="9525">
            <a:noFill/>
            <a:miter lim="800000"/>
            <a:headEnd/>
            <a:tailEnd/>
          </a:ln>
        </p:spPr>
        <p:txBody>
          <a:bodyPr numCol="5">
            <a:spAutoFit/>
          </a:bodyPr>
          <a:lstStyle/>
          <a:p>
            <a:pPr algn="ctr">
              <a:defRPr/>
            </a:pPr>
            <a:r>
              <a:rPr lang="en-US" sz="1200" u="none" dirty="0" smtClean="0">
                <a:solidFill>
                  <a:schemeClr val="accent1">
                    <a:lumMod val="50000"/>
                  </a:schemeClr>
                </a:solidFill>
              </a:rPr>
              <a:t>Use different points of view to make an argument</a:t>
            </a:r>
            <a:endParaRPr lang="en-US" sz="1200" u="none" dirty="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r>
              <a:rPr lang="en-US" sz="1200" u="none" dirty="0" smtClean="0">
                <a:solidFill>
                  <a:schemeClr val="accent1">
                    <a:lumMod val="50000"/>
                  </a:schemeClr>
                </a:solidFill>
              </a:rPr>
              <a:t>Make connections between ideas from different courses</a:t>
            </a:r>
            <a:endParaRPr lang="en-US" sz="1200" u="none" dirty="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a:solidFill>
                <a:schemeClr val="accent1">
                  <a:lumMod val="50000"/>
                </a:schemeClr>
              </a:solidFill>
            </a:endParaRPr>
          </a:p>
          <a:p>
            <a:pPr algn="ctr">
              <a:defRPr/>
            </a:pPr>
            <a:r>
              <a:rPr lang="en-US" sz="1200" u="none" dirty="0" smtClean="0">
                <a:solidFill>
                  <a:schemeClr val="accent1">
                    <a:lumMod val="50000"/>
                  </a:schemeClr>
                </a:solidFill>
              </a:rPr>
              <a:t>Critically evaluate their position on an issue</a:t>
            </a:r>
          </a:p>
          <a:p>
            <a:pPr algn="ctr">
              <a:defRPr/>
            </a:pPr>
            <a:endParaRPr lang="en-US" sz="1200" u="none" dirty="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a:solidFill>
                <a:schemeClr val="accent1">
                  <a:lumMod val="50000"/>
                </a:schemeClr>
              </a:solidFill>
            </a:endParaRPr>
          </a:p>
          <a:p>
            <a:pPr algn="ctr">
              <a:defRPr/>
            </a:pPr>
            <a:r>
              <a:rPr lang="en-US" sz="1200" u="none" dirty="0" smtClean="0">
                <a:solidFill>
                  <a:schemeClr val="accent1">
                    <a:lumMod val="50000"/>
                  </a:schemeClr>
                </a:solidFill>
              </a:rPr>
              <a:t>Recognize the biases that affect their thinking</a:t>
            </a:r>
          </a:p>
          <a:p>
            <a:pPr algn="ctr">
              <a:defRPr/>
            </a:pPr>
            <a:endParaRPr lang="en-US" sz="1200" u="none" dirty="0" smtClean="0">
              <a:solidFill>
                <a:schemeClr val="accent1">
                  <a:lumMod val="50000"/>
                </a:schemeClr>
              </a:solidFill>
            </a:endParaRPr>
          </a:p>
          <a:p>
            <a:pPr algn="ctr">
              <a:defRPr/>
            </a:pPr>
            <a:endParaRPr lang="en-US" sz="1200" u="none" dirty="0">
              <a:solidFill>
                <a:schemeClr val="accent1">
                  <a:lumMod val="50000"/>
                </a:schemeClr>
              </a:solidFill>
            </a:endParaRPr>
          </a:p>
          <a:p>
            <a:pPr algn="ctr">
              <a:defRPr/>
            </a:pPr>
            <a:endParaRPr lang="en-US" sz="1200" u="none" dirty="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a:solidFill>
                <a:schemeClr val="accent1">
                  <a:lumMod val="50000"/>
                </a:schemeClr>
              </a:solidFill>
            </a:endParaRPr>
          </a:p>
          <a:p>
            <a:pPr algn="ctr">
              <a:defRPr/>
            </a:pPr>
            <a:r>
              <a:rPr lang="en-US" sz="1200" u="none" dirty="0" smtClean="0">
                <a:solidFill>
                  <a:schemeClr val="accent1">
                    <a:lumMod val="50000"/>
                  </a:schemeClr>
                </a:solidFill>
              </a:rPr>
              <a:t>Think more broadly about an issue</a:t>
            </a:r>
            <a:endParaRPr lang="en-US" sz="1200" u="none" dirty="0">
              <a:solidFill>
                <a:schemeClr val="accent1">
                  <a:lumMod val="50000"/>
                </a:schemeClr>
              </a:solidFill>
            </a:endParaRPr>
          </a:p>
        </p:txBody>
      </p:sp>
      <p:sp>
        <p:nvSpPr>
          <p:cNvPr id="11" name="Rectangle 2"/>
          <p:cNvSpPr txBox="1">
            <a:spLocks noChangeArrowheads="1"/>
          </p:cNvSpPr>
          <p:nvPr/>
        </p:nvSpPr>
        <p:spPr bwMode="auto">
          <a:xfrm>
            <a:off x="914400" y="152400"/>
            <a:ext cx="8226425" cy="1143000"/>
          </a:xfrm>
          <a:prstGeom prst="rect">
            <a:avLst/>
          </a:prstGeom>
          <a:noFill/>
          <a:ln w="9525">
            <a:noFill/>
            <a:miter lim="800000"/>
            <a:headEnd/>
            <a:tailEnd/>
          </a:ln>
        </p:spPr>
        <p:txBody>
          <a:bodyPr anchor="ctr" anchorCtr="1"/>
          <a:lstStyle/>
          <a:p>
            <a:pPr algn="ctr" eaLnBrk="1" hangingPunct="1">
              <a:defRPr/>
            </a:pPr>
            <a:r>
              <a:rPr lang="en-US" sz="2800" b="1" u="none" kern="0" dirty="0" smtClean="0">
                <a:solidFill>
                  <a:schemeClr val="accent1">
                    <a:lumMod val="50000"/>
                  </a:schemeClr>
                </a:solidFill>
                <a:latin typeface="+mj-lt"/>
                <a:ea typeface="+mj-ea"/>
                <a:cs typeface="+mj-cs"/>
              </a:rPr>
              <a:t>Habits of Mind</a:t>
            </a:r>
            <a:r>
              <a:rPr lang="en-US" sz="1600" b="1" u="none" kern="0" dirty="0">
                <a:solidFill>
                  <a:srgbClr val="7680AC"/>
                </a:solidFill>
                <a:latin typeface="+mj-lt"/>
                <a:ea typeface="+mj-ea"/>
                <a:cs typeface="+mj-cs"/>
              </a:rPr>
              <a:t/>
            </a:r>
            <a:br>
              <a:rPr lang="en-US" sz="1600" b="1" u="none" kern="0" dirty="0">
                <a:solidFill>
                  <a:srgbClr val="7680AC"/>
                </a:solidFill>
                <a:latin typeface="+mj-lt"/>
                <a:ea typeface="+mj-ea"/>
                <a:cs typeface="+mj-cs"/>
              </a:rPr>
            </a:br>
            <a:endParaRPr lang="en-US" sz="1600" b="1" u="none" kern="0" dirty="0">
              <a:solidFill>
                <a:srgbClr val="7680AC"/>
              </a:solidFill>
              <a:latin typeface="+mj-lt"/>
              <a:ea typeface="+mj-ea"/>
              <a:cs typeface="+mj-cs"/>
            </a:endParaRPr>
          </a:p>
          <a:p>
            <a:pPr algn="ctr" eaLnBrk="1" hangingPunct="1">
              <a:defRPr/>
            </a:pPr>
            <a:r>
              <a:rPr lang="en-US" sz="1600" b="1" u="none" kern="0" dirty="0">
                <a:solidFill>
                  <a:schemeClr val="accent1"/>
                </a:solidFill>
                <a:latin typeface="+mj-lt"/>
                <a:ea typeface="+mj-ea"/>
                <a:cs typeface="+mj-cs"/>
              </a:rPr>
              <a:t>These items measure the extent to </a:t>
            </a:r>
            <a:r>
              <a:rPr lang="en-US" sz="1600" b="1" u="none" kern="0" dirty="0" smtClean="0">
                <a:solidFill>
                  <a:schemeClr val="accent1"/>
                </a:solidFill>
                <a:latin typeface="+mj-lt"/>
                <a:ea typeface="+mj-ea"/>
                <a:cs typeface="+mj-cs"/>
              </a:rPr>
              <a:t>which faculty structure courses to develop habits of mind for lifelong learning in students.</a:t>
            </a:r>
            <a:endParaRPr lang="en-US" sz="1600" b="1" u="none" kern="0" dirty="0">
              <a:solidFill>
                <a:schemeClr val="accent1"/>
              </a:solidFill>
              <a:latin typeface="+mj-lt"/>
              <a:ea typeface="+mj-ea"/>
              <a:cs typeface="+mj-cs"/>
            </a:endParaRPr>
          </a:p>
        </p:txBody>
      </p:sp>
      <p:sp>
        <p:nvSpPr>
          <p:cNvPr id="12"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smtClean="0">
                <a:solidFill>
                  <a:schemeClr val="accent1">
                    <a:lumMod val="50000"/>
                  </a:schemeClr>
                </a:solidFill>
              </a:rPr>
              <a:t>Frequently</a:t>
            </a:r>
            <a:endParaRPr lang="en-US" sz="1200" u="none" dirty="0">
              <a:solidFill>
                <a:schemeClr val="accent1">
                  <a:lumMod val="50000"/>
                </a:schemeClr>
              </a:solidFill>
            </a:endParaRPr>
          </a:p>
          <a:p>
            <a:pPr>
              <a:defRPr/>
            </a:pPr>
            <a:r>
              <a:rPr lang="en-US" sz="1400" u="none" dirty="0">
                <a:solidFill>
                  <a:srgbClr val="7680AC"/>
                </a:solidFill>
              </a:rPr>
              <a:t>■</a:t>
            </a:r>
            <a:r>
              <a:rPr lang="en-US" sz="1400" u="none" dirty="0">
                <a:solidFill>
                  <a:srgbClr val="CCFFFF"/>
                </a:solidFill>
              </a:rPr>
              <a:t> </a:t>
            </a:r>
            <a:r>
              <a:rPr lang="en-US" sz="1200" u="none" dirty="0" smtClean="0">
                <a:solidFill>
                  <a:schemeClr val="accent1">
                    <a:lumMod val="50000"/>
                  </a:schemeClr>
                </a:solidFill>
              </a:rPr>
              <a:t>Occasionally</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 </a:t>
            </a:r>
            <a:r>
              <a:rPr lang="en-US" sz="1200" u="none" dirty="0" smtClean="0">
                <a:solidFill>
                  <a:schemeClr val="accent1">
                    <a:lumMod val="50000"/>
                  </a:schemeClr>
                </a:solidFill>
              </a:rPr>
              <a:t>Frequently</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smtClean="0">
                <a:solidFill>
                  <a:schemeClr val="accent1">
                    <a:lumMod val="50000"/>
                  </a:schemeClr>
                </a:solidFill>
              </a:rPr>
              <a:t>Occasionally</a:t>
            </a:r>
            <a:endParaRPr lang="en-US" sz="1200" u="none" dirty="0">
              <a:solidFill>
                <a:schemeClr val="accent1">
                  <a:lumMod val="50000"/>
                </a:schemeClr>
              </a:solidFill>
            </a:endParaRPr>
          </a:p>
          <a:p>
            <a:pPr>
              <a:defRPr/>
            </a:pPr>
            <a:endParaRPr lang="en-US" sz="1200" b="1" u="none" dirty="0"/>
          </a:p>
        </p:txBody>
      </p:sp>
      <p:sp>
        <p:nvSpPr>
          <p:cNvPr id="8" name="Footer Placeholder 7"/>
          <p:cNvSpPr>
            <a:spLocks noGrp="1"/>
          </p:cNvSpPr>
          <p:nvPr>
            <p:ph type="ftr" sz="quarter" idx="10"/>
          </p:nvPr>
        </p:nvSpPr>
        <p:spPr/>
        <p:txBody>
          <a:bodyPr/>
          <a:lstStyle/>
          <a:p>
            <a:pPr>
              <a:defRPr/>
            </a:pPr>
            <a:r>
              <a:rPr lang="en-US" dirty="0" smtClean="0"/>
              <a:t>2014 HERI Faculty Survey</a:t>
            </a:r>
            <a:endParaRPr lang="en-US" dirty="0"/>
          </a:p>
        </p:txBody>
      </p:sp>
    </p:spTree>
    <p:extLst>
      <p:ext uri="{BB962C8B-B14F-4D97-AF65-F5344CB8AC3E}">
        <p14:creationId xmlns:p14="http://schemas.microsoft.com/office/powerpoint/2010/main" val="3162350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420077C4-99D4-410B-A6B0-00E23972A0F6}" type="slidenum">
              <a:rPr lang="en-US" sz="1200" u="none"/>
              <a:pPr algn="r" eaLnBrk="1" hangingPunct="1"/>
              <a:t>12</a:t>
            </a:fld>
            <a:endParaRPr lang="en-US" sz="1200" u="none"/>
          </a:p>
        </p:txBody>
      </p:sp>
      <p:sp>
        <p:nvSpPr>
          <p:cNvPr id="12293" name="Slide Number Placeholder 9"/>
          <p:cNvSpPr>
            <a:spLocks noGrp="1"/>
          </p:cNvSpPr>
          <p:nvPr>
            <p:ph type="sldNum" sz="quarter" idx="11"/>
          </p:nvPr>
        </p:nvSpPr>
        <p:spPr>
          <a:noFill/>
        </p:spPr>
        <p:txBody>
          <a:bodyPr/>
          <a:lstStyle/>
          <a:p>
            <a:fld id="{D7F66E0F-EE64-4787-99B2-BEDAAD925C0A}" type="slidenum">
              <a:rPr lang="en-US" smtClean="0"/>
              <a:pPr/>
              <a:t>12</a:t>
            </a:fld>
            <a:endParaRPr lang="en-US" smtClean="0"/>
          </a:p>
        </p:txBody>
      </p:sp>
      <p:graphicFrame>
        <p:nvGraphicFramePr>
          <p:cNvPr id="9" name="Interpersonal Validation"/>
          <p:cNvGraphicFramePr>
            <a:graphicFrameLocks noChangeAspect="1"/>
          </p:cNvGraphicFramePr>
          <p:nvPr>
            <p:custDataLst>
              <p:tags r:id="rId1"/>
            </p:custDataLst>
            <p:extLst>
              <p:ext uri="{D42A27DB-BD31-4B8C-83A1-F6EECF244321}">
                <p14:modId xmlns:p14="http://schemas.microsoft.com/office/powerpoint/2010/main" val="143227217"/>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7415" name="TextBox 9"/>
          <p:cNvSpPr txBox="1">
            <a:spLocks noChangeArrowheads="1"/>
          </p:cNvSpPr>
          <p:nvPr/>
        </p:nvSpPr>
        <p:spPr bwMode="auto">
          <a:xfrm>
            <a:off x="609600" y="5181601"/>
            <a:ext cx="8534400" cy="1384995"/>
          </a:xfrm>
          <a:prstGeom prst="rect">
            <a:avLst/>
          </a:prstGeom>
          <a:noFill/>
          <a:ln w="9525">
            <a:noFill/>
            <a:miter lim="800000"/>
            <a:headEnd/>
            <a:tailEnd/>
          </a:ln>
        </p:spPr>
        <p:txBody>
          <a:bodyPr wrap="square" numCol="5">
            <a:spAutoFit/>
          </a:bodyPr>
          <a:lstStyle/>
          <a:p>
            <a:pPr algn="ctr">
              <a:defRPr/>
            </a:pPr>
            <a:r>
              <a:rPr lang="en-US" sz="1200" u="none" dirty="0" smtClean="0">
                <a:solidFill>
                  <a:schemeClr val="accent1">
                    <a:lumMod val="50000"/>
                  </a:schemeClr>
                </a:solidFill>
              </a:rPr>
              <a:t>YouTube or other videos</a:t>
            </a:r>
          </a:p>
          <a:p>
            <a:pPr algn="ctr">
              <a:defRPr/>
            </a:pPr>
            <a:endParaRPr lang="en-US" sz="1200" u="none" dirty="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r>
              <a:rPr lang="en-US" sz="1200" u="none" dirty="0" smtClean="0">
                <a:solidFill>
                  <a:schemeClr val="accent1">
                    <a:lumMod val="50000"/>
                  </a:schemeClr>
                </a:solidFill>
              </a:rPr>
              <a:t>Simulations/animations</a:t>
            </a:r>
          </a:p>
          <a:p>
            <a:pPr algn="ctr">
              <a:defRPr/>
            </a:pPr>
            <a:endParaRPr lang="en-US" sz="1200" u="none" dirty="0" smtClean="0">
              <a:solidFill>
                <a:schemeClr val="accent1">
                  <a:lumMod val="50000"/>
                </a:schemeClr>
              </a:solidFill>
            </a:endParaRPr>
          </a:p>
          <a:p>
            <a:pPr algn="ctr">
              <a:defRPr/>
            </a:pPr>
            <a:endParaRPr lang="en-US" sz="1200" u="none" dirty="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a:solidFill>
                <a:schemeClr val="accent1">
                  <a:lumMod val="50000"/>
                </a:schemeClr>
              </a:solidFill>
            </a:endParaRPr>
          </a:p>
          <a:p>
            <a:pPr algn="ctr">
              <a:defRPr/>
            </a:pPr>
            <a:r>
              <a:rPr lang="en-US" sz="1200" u="none" dirty="0" smtClean="0">
                <a:solidFill>
                  <a:schemeClr val="accent1">
                    <a:lumMod val="50000"/>
                  </a:schemeClr>
                </a:solidFill>
              </a:rPr>
              <a:t>Podcasts</a:t>
            </a:r>
          </a:p>
          <a:p>
            <a:pPr algn="ctr">
              <a:defRPr/>
            </a:pPr>
            <a:endParaRPr lang="en-US" sz="1200" u="none" dirty="0" smtClean="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a:solidFill>
                <a:schemeClr val="accent1">
                  <a:lumMod val="50000"/>
                </a:schemeClr>
              </a:solidFill>
            </a:endParaRPr>
          </a:p>
          <a:p>
            <a:pPr algn="ctr">
              <a:defRPr/>
            </a:pPr>
            <a:endParaRPr lang="en-US" sz="1200" u="none" dirty="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a:solidFill>
                <a:schemeClr val="accent1">
                  <a:lumMod val="50000"/>
                </a:schemeClr>
              </a:solidFill>
            </a:endParaRPr>
          </a:p>
          <a:p>
            <a:pPr algn="ctr">
              <a:defRPr/>
            </a:pPr>
            <a:r>
              <a:rPr lang="en-US" sz="1200" u="none" dirty="0" smtClean="0">
                <a:solidFill>
                  <a:schemeClr val="accent1">
                    <a:lumMod val="50000"/>
                  </a:schemeClr>
                </a:solidFill>
              </a:rPr>
              <a:t>Online homework or virtual labs</a:t>
            </a:r>
          </a:p>
          <a:p>
            <a:pPr algn="ctr">
              <a:defRPr/>
            </a:pPr>
            <a:endParaRPr lang="en-US" sz="1200" u="none" dirty="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a:solidFill>
                <a:schemeClr val="accent1">
                  <a:lumMod val="50000"/>
                </a:schemeClr>
              </a:solidFill>
            </a:endParaRPr>
          </a:p>
          <a:p>
            <a:pPr algn="ctr">
              <a:defRPr/>
            </a:pPr>
            <a:r>
              <a:rPr lang="en-US" sz="1200" u="none" dirty="0" smtClean="0">
                <a:solidFill>
                  <a:schemeClr val="accent1">
                    <a:lumMod val="50000"/>
                  </a:schemeClr>
                </a:solidFill>
              </a:rPr>
              <a:t>Online discussion boards</a:t>
            </a:r>
            <a:endParaRPr lang="en-US" sz="1200" u="none" dirty="0">
              <a:solidFill>
                <a:schemeClr val="accent1">
                  <a:lumMod val="50000"/>
                </a:schemeClr>
              </a:solidFill>
            </a:endParaRPr>
          </a:p>
        </p:txBody>
      </p:sp>
      <p:sp>
        <p:nvSpPr>
          <p:cNvPr id="11" name="Rectangle 2"/>
          <p:cNvSpPr txBox="1">
            <a:spLocks noChangeArrowheads="1"/>
          </p:cNvSpPr>
          <p:nvPr/>
        </p:nvSpPr>
        <p:spPr bwMode="auto">
          <a:xfrm>
            <a:off x="914400" y="152400"/>
            <a:ext cx="8226425" cy="1143000"/>
          </a:xfrm>
          <a:prstGeom prst="rect">
            <a:avLst/>
          </a:prstGeom>
          <a:noFill/>
          <a:ln w="9525">
            <a:noFill/>
            <a:miter lim="800000"/>
            <a:headEnd/>
            <a:tailEnd/>
          </a:ln>
        </p:spPr>
        <p:txBody>
          <a:bodyPr anchor="ctr" anchorCtr="1"/>
          <a:lstStyle/>
          <a:p>
            <a:pPr algn="ctr" eaLnBrk="1" hangingPunct="1">
              <a:defRPr/>
            </a:pPr>
            <a:r>
              <a:rPr lang="en-US" sz="2800" b="1" u="none" kern="0" dirty="0" smtClean="0">
                <a:solidFill>
                  <a:schemeClr val="accent1">
                    <a:lumMod val="50000"/>
                  </a:schemeClr>
                </a:solidFill>
                <a:latin typeface="+mj-lt"/>
                <a:ea typeface="+mj-ea"/>
                <a:cs typeface="+mj-cs"/>
              </a:rPr>
              <a:t>Technology in the Classroom</a:t>
            </a:r>
            <a:endParaRPr lang="en-US" sz="1600" b="1" u="none" kern="0" dirty="0">
              <a:solidFill>
                <a:srgbClr val="7680AC"/>
              </a:solidFill>
              <a:latin typeface="+mj-lt"/>
              <a:ea typeface="+mj-ea"/>
              <a:cs typeface="+mj-cs"/>
            </a:endParaRPr>
          </a:p>
          <a:p>
            <a:pPr algn="ctr" eaLnBrk="1" hangingPunct="1">
              <a:defRPr/>
            </a:pPr>
            <a:r>
              <a:rPr lang="en-US" sz="1600" b="1" u="none" kern="0" dirty="0" smtClean="0">
                <a:solidFill>
                  <a:schemeClr val="accent1"/>
                </a:solidFill>
                <a:latin typeface="+mj-lt"/>
                <a:ea typeface="+mj-ea"/>
                <a:cs typeface="+mj-cs"/>
              </a:rPr>
              <a:t>Classrooms are becoming more technologically advanced, and faculty increasingly utilize new technologies to engage students.</a:t>
            </a:r>
            <a:endParaRPr lang="en-US" sz="1600" b="1" u="none" kern="0" dirty="0">
              <a:solidFill>
                <a:schemeClr val="accent1"/>
              </a:solidFill>
              <a:latin typeface="+mj-lt"/>
              <a:ea typeface="+mj-ea"/>
              <a:cs typeface="+mj-cs"/>
            </a:endParaRPr>
          </a:p>
        </p:txBody>
      </p:sp>
      <p:sp>
        <p:nvSpPr>
          <p:cNvPr id="12" name="Rectangle 6"/>
          <p:cNvSpPr>
            <a:spLocks noChangeArrowheads="1"/>
          </p:cNvSpPr>
          <p:nvPr/>
        </p:nvSpPr>
        <p:spPr bwMode="auto">
          <a:xfrm>
            <a:off x="3429000" y="586740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smtClean="0">
                <a:solidFill>
                  <a:schemeClr val="accent1">
                    <a:lumMod val="50000"/>
                  </a:schemeClr>
                </a:solidFill>
              </a:rPr>
              <a:t>Frequently</a:t>
            </a:r>
            <a:endParaRPr lang="en-US" sz="1200" u="none" dirty="0">
              <a:solidFill>
                <a:schemeClr val="accent1">
                  <a:lumMod val="50000"/>
                </a:schemeClr>
              </a:solidFill>
            </a:endParaRPr>
          </a:p>
          <a:p>
            <a:pPr>
              <a:defRPr/>
            </a:pPr>
            <a:r>
              <a:rPr lang="en-US" sz="1400" u="none" dirty="0">
                <a:solidFill>
                  <a:srgbClr val="7680AC"/>
                </a:solidFill>
              </a:rPr>
              <a:t>■</a:t>
            </a:r>
            <a:r>
              <a:rPr lang="en-US" sz="1400" u="none" dirty="0">
                <a:solidFill>
                  <a:srgbClr val="CCFFFF"/>
                </a:solidFill>
              </a:rPr>
              <a:t> </a:t>
            </a:r>
            <a:r>
              <a:rPr lang="en-US" sz="1200" u="none" dirty="0" smtClean="0">
                <a:solidFill>
                  <a:schemeClr val="accent1">
                    <a:lumMod val="50000"/>
                  </a:schemeClr>
                </a:solidFill>
              </a:rPr>
              <a:t>Occasionally</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 </a:t>
            </a:r>
            <a:r>
              <a:rPr lang="en-US" sz="1200" u="none" dirty="0" smtClean="0">
                <a:solidFill>
                  <a:schemeClr val="accent1">
                    <a:lumMod val="50000"/>
                  </a:schemeClr>
                </a:solidFill>
              </a:rPr>
              <a:t>Frequently</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smtClean="0">
                <a:solidFill>
                  <a:schemeClr val="accent1">
                    <a:lumMod val="50000"/>
                  </a:schemeClr>
                </a:solidFill>
              </a:rPr>
              <a:t>Occasionally</a:t>
            </a:r>
            <a:endParaRPr lang="en-US" sz="1200" u="none" dirty="0">
              <a:solidFill>
                <a:schemeClr val="accent1">
                  <a:lumMod val="50000"/>
                </a:schemeClr>
              </a:solidFill>
            </a:endParaRPr>
          </a:p>
          <a:p>
            <a:pPr>
              <a:defRPr/>
            </a:pPr>
            <a:endParaRPr lang="en-US" sz="1200" b="1" u="none" dirty="0"/>
          </a:p>
        </p:txBody>
      </p:sp>
      <p:sp>
        <p:nvSpPr>
          <p:cNvPr id="8" name="Footer Placeholder 7"/>
          <p:cNvSpPr>
            <a:spLocks noGrp="1"/>
          </p:cNvSpPr>
          <p:nvPr>
            <p:ph type="ftr" sz="quarter" idx="10"/>
          </p:nvPr>
        </p:nvSpPr>
        <p:spPr/>
        <p:txBody>
          <a:bodyPr/>
          <a:lstStyle/>
          <a:p>
            <a:pPr>
              <a:defRPr/>
            </a:pPr>
            <a:r>
              <a:rPr lang="en-US" dirty="0" smtClean="0"/>
              <a:t>2014 HERI Faculty Survey</a:t>
            </a:r>
            <a:endParaRPr lang="en-US" dirty="0"/>
          </a:p>
        </p:txBody>
      </p:sp>
    </p:spTree>
    <p:extLst>
      <p:ext uri="{BB962C8B-B14F-4D97-AF65-F5344CB8AC3E}">
        <p14:creationId xmlns:p14="http://schemas.microsoft.com/office/powerpoint/2010/main" val="3181612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98CEBE32-51E4-484D-9854-4909253A03C2}" type="slidenum">
              <a:rPr lang="en-US" sz="1200" u="none"/>
              <a:pPr algn="r" eaLnBrk="1" hangingPunct="1"/>
              <a:t>13</a:t>
            </a:fld>
            <a:endParaRPr lang="en-US" sz="1200" u="none"/>
          </a:p>
        </p:txBody>
      </p:sp>
      <p:sp>
        <p:nvSpPr>
          <p:cNvPr id="14341" name="Slide Number Placeholder 11"/>
          <p:cNvSpPr>
            <a:spLocks noGrp="1"/>
          </p:cNvSpPr>
          <p:nvPr>
            <p:ph type="sldNum" sz="quarter" idx="11"/>
          </p:nvPr>
        </p:nvSpPr>
        <p:spPr>
          <a:noFill/>
        </p:spPr>
        <p:txBody>
          <a:bodyPr/>
          <a:lstStyle/>
          <a:p>
            <a:fld id="{56153C21-F9BB-499D-BF50-B5D5D7287D4F}" type="slidenum">
              <a:rPr lang="en-US" smtClean="0"/>
              <a:pPr/>
              <a:t>13</a:t>
            </a:fld>
            <a:endParaRPr lang="en-US" smtClean="0"/>
          </a:p>
        </p:txBody>
      </p:sp>
      <p:sp>
        <p:nvSpPr>
          <p:cNvPr id="22533" name="Rectangle 2"/>
          <p:cNvSpPr>
            <a:spLocks noGrp="1" noChangeArrowheads="1"/>
          </p:cNvSpPr>
          <p:nvPr>
            <p:ph type="title" idx="4294967295"/>
          </p:nvPr>
        </p:nvSpPr>
        <p:spPr>
          <a:xfrm>
            <a:off x="914400" y="152400"/>
            <a:ext cx="8226425" cy="1371600"/>
          </a:xfrm>
        </p:spPr>
        <p:txBody>
          <a:bodyPr/>
          <a:lstStyle/>
          <a:p>
            <a:pPr eaLnBrk="1" hangingPunct="1">
              <a:defRPr/>
            </a:pPr>
            <a:r>
              <a:rPr lang="en-US" dirty="0" smtClean="0">
                <a:solidFill>
                  <a:schemeClr val="accent1">
                    <a:lumMod val="50000"/>
                  </a:schemeClr>
                </a:solidFill>
              </a:rPr>
              <a:t>Types of Courses Faculty Teach</a:t>
            </a:r>
            <a:br>
              <a:rPr lang="en-US" dirty="0" smtClean="0">
                <a:solidFill>
                  <a:schemeClr val="accent1">
                    <a:lumMod val="50000"/>
                  </a:schemeClr>
                </a:solidFill>
              </a:rPr>
            </a:br>
            <a:endParaRPr lang="en-US" sz="1600" dirty="0" smtClean="0">
              <a:solidFill>
                <a:schemeClr val="accent1"/>
              </a:solidFill>
            </a:endParaRPr>
          </a:p>
        </p:txBody>
      </p:sp>
      <p:graphicFrame>
        <p:nvGraphicFramePr>
          <p:cNvPr id="9" name="Academic Enhancement"/>
          <p:cNvGraphicFramePr>
            <a:graphicFrameLocks noChangeAspect="1"/>
          </p:cNvGraphicFramePr>
          <p:nvPr>
            <p:custDataLst>
              <p:tags r:id="rId1"/>
            </p:custDataLst>
            <p:extLst>
              <p:ext uri="{D42A27DB-BD31-4B8C-83A1-F6EECF244321}">
                <p14:modId xmlns:p14="http://schemas.microsoft.com/office/powerpoint/2010/main" val="1063191392"/>
              </p:ext>
            </p:extLst>
          </p:nvPr>
        </p:nvGraphicFramePr>
        <p:xfrm>
          <a:off x="50800" y="1524000"/>
          <a:ext cx="8940800" cy="3733800"/>
        </p:xfrm>
        <a:graphic>
          <a:graphicData uri="http://schemas.openxmlformats.org/drawingml/2006/chart">
            <c:chart xmlns:c="http://schemas.openxmlformats.org/drawingml/2006/chart" xmlns:r="http://schemas.openxmlformats.org/officeDocument/2006/relationships" r:id="rId4"/>
          </a:graphicData>
        </a:graphic>
      </p:graphicFrame>
      <p:sp>
        <p:nvSpPr>
          <p:cNvPr id="22535" name="Rectangle 15"/>
          <p:cNvSpPr>
            <a:spLocks noChangeArrowheads="1"/>
          </p:cNvSpPr>
          <p:nvPr/>
        </p:nvSpPr>
        <p:spPr bwMode="auto">
          <a:xfrm>
            <a:off x="3352800" y="6124575"/>
            <a:ext cx="3124200" cy="276225"/>
          </a:xfrm>
          <a:prstGeom prst="rect">
            <a:avLst/>
          </a:prstGeom>
          <a:noFill/>
          <a:ln w="9525">
            <a:noFill/>
            <a:miter lim="800000"/>
            <a:headEnd/>
            <a:tailEnd/>
          </a:ln>
        </p:spPr>
        <p:txBody>
          <a:bodyPr wrap="square">
            <a:spAutoFit/>
          </a:bodyPr>
          <a:lstStyle/>
          <a:p>
            <a:pP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10" name="TextBox 11"/>
          <p:cNvSpPr txBox="1">
            <a:spLocks noChangeArrowheads="1"/>
          </p:cNvSpPr>
          <p:nvPr/>
        </p:nvSpPr>
        <p:spPr bwMode="auto">
          <a:xfrm>
            <a:off x="533400" y="5105400"/>
            <a:ext cx="8458200" cy="954107"/>
          </a:xfrm>
          <a:prstGeom prst="rect">
            <a:avLst/>
          </a:prstGeom>
          <a:noFill/>
          <a:ln w="9525">
            <a:noFill/>
            <a:miter lim="800000"/>
            <a:headEnd/>
            <a:tailEnd/>
          </a:ln>
        </p:spPr>
        <p:txBody>
          <a:bodyPr numCol="3">
            <a:spAutoFit/>
          </a:bodyPr>
          <a:lstStyle/>
          <a:p>
            <a:pPr algn="ctr">
              <a:defRPr/>
            </a:pPr>
            <a:r>
              <a:rPr lang="en-US" sz="1400" u="none" dirty="0" smtClean="0">
                <a:solidFill>
                  <a:schemeClr val="accent1">
                    <a:lumMod val="50000"/>
                  </a:schemeClr>
                </a:solidFill>
              </a:rPr>
              <a:t>Taught an honors course</a:t>
            </a:r>
          </a:p>
          <a:p>
            <a:pPr algn="ctr">
              <a:defRPr/>
            </a:pPr>
            <a:endParaRPr lang="en-US" sz="1400" u="none" dirty="0">
              <a:solidFill>
                <a:schemeClr val="accent1">
                  <a:lumMod val="50000"/>
                </a:schemeClr>
              </a:solidFill>
            </a:endParaRPr>
          </a:p>
          <a:p>
            <a:pPr algn="ctr">
              <a:defRPr/>
            </a:pPr>
            <a:endParaRPr lang="en-US" sz="1400" u="none" dirty="0">
              <a:solidFill>
                <a:schemeClr val="accent1">
                  <a:lumMod val="50000"/>
                </a:schemeClr>
              </a:solidFill>
            </a:endParaRPr>
          </a:p>
          <a:p>
            <a:pPr algn="ctr">
              <a:defRPr/>
            </a:pPr>
            <a:endParaRPr lang="en-US" sz="1400" u="none" dirty="0">
              <a:solidFill>
                <a:schemeClr val="accent1">
                  <a:lumMod val="50000"/>
                </a:schemeClr>
              </a:solidFill>
            </a:endParaRPr>
          </a:p>
          <a:p>
            <a:pPr algn="ctr">
              <a:defRPr/>
            </a:pPr>
            <a:r>
              <a:rPr lang="en-US" sz="1400" u="none" dirty="0" smtClean="0">
                <a:solidFill>
                  <a:schemeClr val="accent1">
                    <a:lumMod val="50000"/>
                  </a:schemeClr>
                </a:solidFill>
              </a:rPr>
              <a:t>Taught a seminar for first-year students</a:t>
            </a:r>
          </a:p>
          <a:p>
            <a:pPr algn="ctr">
              <a:defRPr/>
            </a:pPr>
            <a:endParaRPr lang="en-US" sz="1400" u="none" dirty="0">
              <a:solidFill>
                <a:schemeClr val="accent1">
                  <a:lumMod val="50000"/>
                </a:schemeClr>
              </a:solidFill>
            </a:endParaRPr>
          </a:p>
          <a:p>
            <a:pPr algn="ctr">
              <a:defRPr/>
            </a:pPr>
            <a:r>
              <a:rPr lang="en-US" sz="1400" u="none" dirty="0">
                <a:solidFill>
                  <a:schemeClr val="accent1">
                    <a:lumMod val="50000"/>
                  </a:schemeClr>
                </a:solidFill>
              </a:rPr>
              <a:t> </a:t>
            </a:r>
          </a:p>
          <a:p>
            <a:pPr algn="ctr">
              <a:defRPr/>
            </a:pPr>
            <a:endParaRPr lang="en-US" sz="1400" u="none" dirty="0">
              <a:solidFill>
                <a:schemeClr val="accent1">
                  <a:lumMod val="50000"/>
                </a:schemeClr>
              </a:solidFill>
            </a:endParaRPr>
          </a:p>
          <a:p>
            <a:pPr algn="ctr">
              <a:defRPr/>
            </a:pPr>
            <a:r>
              <a:rPr lang="en-US" sz="1400" u="none" dirty="0" smtClean="0">
                <a:solidFill>
                  <a:schemeClr val="accent1">
                    <a:lumMod val="50000"/>
                  </a:schemeClr>
                </a:solidFill>
              </a:rPr>
              <a:t>Taught a capstone course</a:t>
            </a:r>
            <a:endParaRPr lang="en-US" sz="1400" u="none" dirty="0">
              <a:solidFill>
                <a:schemeClr val="accent1">
                  <a:lumMod val="50000"/>
                </a:schemeClr>
              </a:solidFill>
            </a:endParaRPr>
          </a:p>
        </p:txBody>
      </p:sp>
      <p:sp>
        <p:nvSpPr>
          <p:cNvPr id="8" name="Footer Placeholder 7"/>
          <p:cNvSpPr>
            <a:spLocks noGrp="1"/>
          </p:cNvSpPr>
          <p:nvPr>
            <p:ph type="ftr" sz="quarter" idx="10"/>
          </p:nvPr>
        </p:nvSpPr>
        <p:spPr/>
        <p:txBody>
          <a:bodyPr/>
          <a:lstStyle/>
          <a:p>
            <a:pPr>
              <a:defRPr/>
            </a:pPr>
            <a:r>
              <a:rPr lang="en-US" smtClean="0"/>
              <a:t>2014 HERI Faculty Survey</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193FBF20-7084-427F-B003-71AFB915FD0B}" type="slidenum">
              <a:rPr lang="en-US" sz="1200" u="none"/>
              <a:pPr algn="r" eaLnBrk="1" hangingPunct="1"/>
              <a:t>14</a:t>
            </a:fld>
            <a:endParaRPr lang="en-US" sz="1200" u="none"/>
          </a:p>
        </p:txBody>
      </p:sp>
      <p:sp>
        <p:nvSpPr>
          <p:cNvPr id="7174" name="Slide Number Placeholder 9"/>
          <p:cNvSpPr>
            <a:spLocks noGrp="1"/>
          </p:cNvSpPr>
          <p:nvPr>
            <p:ph type="sldNum" sz="quarter" idx="11"/>
          </p:nvPr>
        </p:nvSpPr>
        <p:spPr>
          <a:noFill/>
        </p:spPr>
        <p:txBody>
          <a:bodyPr/>
          <a:lstStyle/>
          <a:p>
            <a:fld id="{BE81462C-4D13-4741-88EF-DDC2E2B891D7}" type="slidenum">
              <a:rPr lang="en-US" smtClean="0"/>
              <a:pPr/>
              <a:t>14</a:t>
            </a:fld>
            <a:endParaRPr lang="en-US" smtClean="0"/>
          </a:p>
        </p:txBody>
      </p:sp>
      <p:sp>
        <p:nvSpPr>
          <p:cNvPr id="14341" name="Rectangle 2"/>
          <p:cNvSpPr>
            <a:spLocks noGrp="1" noChangeArrowheads="1"/>
          </p:cNvSpPr>
          <p:nvPr>
            <p:ph type="title" idx="4294967295"/>
          </p:nvPr>
        </p:nvSpPr>
        <p:spPr>
          <a:xfrm>
            <a:off x="914400" y="227013"/>
            <a:ext cx="8229600" cy="1373187"/>
          </a:xfrm>
        </p:spPr>
        <p:txBody>
          <a:bodyPr/>
          <a:lstStyle/>
          <a:p>
            <a:pPr eaLnBrk="1" hangingPunct="1">
              <a:tabLst>
                <a:tab pos="8343900" algn="l"/>
              </a:tabLst>
              <a:defRPr/>
            </a:pPr>
            <a:r>
              <a:rPr lang="en-US" dirty="0" smtClean="0">
                <a:solidFill>
                  <a:schemeClr val="accent1">
                    <a:lumMod val="50000"/>
                  </a:schemeClr>
                </a:solidFill>
              </a:rPr>
              <a:t>Average Number of Courses Taught This Term</a:t>
            </a:r>
            <a:r>
              <a:rPr lang="en-US" sz="2000" dirty="0" smtClean="0"/>
              <a:t/>
            </a:r>
            <a:br>
              <a:rPr lang="en-US" sz="2000" dirty="0" smtClean="0"/>
            </a:br>
            <a:endParaRPr lang="en-US" sz="1600" dirty="0" smtClean="0">
              <a:solidFill>
                <a:schemeClr val="accent1"/>
              </a:solidFill>
            </a:endParaRPr>
          </a:p>
        </p:txBody>
      </p:sp>
      <p:sp>
        <p:nvSpPr>
          <p:cNvPr id="13" name="Rectangle 15"/>
          <p:cNvSpPr>
            <a:spLocks noChangeArrowheads="1"/>
          </p:cNvSpPr>
          <p:nvPr/>
        </p:nvSpPr>
        <p:spPr bwMode="auto">
          <a:xfrm>
            <a:off x="3048000" y="6019800"/>
            <a:ext cx="3048000" cy="276999"/>
          </a:xfrm>
          <a:prstGeom prst="rect">
            <a:avLst/>
          </a:prstGeom>
          <a:noFill/>
          <a:ln w="9525">
            <a:noFill/>
            <a:miter lim="800000"/>
            <a:headEnd/>
            <a:tailEnd/>
          </a:ln>
        </p:spPr>
        <p:txBody>
          <a:bodyPr wrap="square">
            <a:spAutoFit/>
          </a:bodyPr>
          <a:lstStyle/>
          <a:p>
            <a:pPr>
              <a:defRPr/>
            </a:pPr>
            <a:r>
              <a:rPr lang="en-US" sz="1200" b="1" u="none" dirty="0">
                <a:solidFill>
                  <a:srgbClr val="7680AC"/>
                </a:solidFill>
              </a:rPr>
              <a:t>■ </a:t>
            </a:r>
            <a:r>
              <a:rPr lang="en-US" sz="1200" b="1" u="none" dirty="0">
                <a:solidFill>
                  <a:schemeClr val="accent1">
                    <a:lumMod val="50000"/>
                  </a:schemeClr>
                </a:solidFill>
              </a:rPr>
              <a:t>Your </a:t>
            </a:r>
            <a:r>
              <a:rPr lang="en-US" sz="1200" b="1" u="none" dirty="0" smtClean="0">
                <a:solidFill>
                  <a:schemeClr val="accent1">
                    <a:lumMod val="50000"/>
                  </a:schemeClr>
                </a:solidFill>
              </a:rPr>
              <a:t>Institution  </a:t>
            </a:r>
            <a:r>
              <a:rPr lang="en-US" sz="1200" b="1" u="none" dirty="0" smtClean="0">
                <a:solidFill>
                  <a:srgbClr val="FFCC00"/>
                </a:solidFill>
              </a:rPr>
              <a:t>■</a:t>
            </a:r>
            <a:r>
              <a:rPr lang="en-US" sz="1200" b="1" u="none" dirty="0" smtClean="0">
                <a:solidFill>
                  <a:srgbClr val="7680AC"/>
                </a:solidFill>
              </a:rPr>
              <a:t> </a:t>
            </a:r>
            <a:r>
              <a:rPr lang="en-US" sz="1200" b="1" u="none" dirty="0">
                <a:solidFill>
                  <a:schemeClr val="accent1">
                    <a:lumMod val="50000"/>
                  </a:schemeClr>
                </a:solidFill>
              </a:rPr>
              <a:t>Comparison Group</a:t>
            </a:r>
          </a:p>
        </p:txBody>
      </p:sp>
      <p:graphicFrame>
        <p:nvGraphicFramePr>
          <p:cNvPr id="12" name="Pluralistic Orientation"/>
          <p:cNvGraphicFramePr/>
          <p:nvPr>
            <p:extLst>
              <p:ext uri="{D42A27DB-BD31-4B8C-83A1-F6EECF244321}">
                <p14:modId xmlns:p14="http://schemas.microsoft.com/office/powerpoint/2010/main" val="883233191"/>
              </p:ext>
            </p:extLst>
          </p:nvPr>
        </p:nvGraphicFramePr>
        <p:xfrm>
          <a:off x="685800" y="1447800"/>
          <a:ext cx="76962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7"/>
          <p:cNvSpPr>
            <a:spLocks noGrp="1"/>
          </p:cNvSpPr>
          <p:nvPr>
            <p:ph type="ftr" sz="quarter" idx="10"/>
          </p:nvPr>
        </p:nvSpPr>
        <p:spPr/>
        <p:txBody>
          <a:bodyPr/>
          <a:lstStyle/>
          <a:p>
            <a:pPr>
              <a:defRPr/>
            </a:pPr>
            <a:r>
              <a:rPr lang="en-US" smtClean="0"/>
              <a:t>2014 HERI Faculty Survey</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685800" y="2606675"/>
            <a:ext cx="7772400" cy="1584325"/>
          </a:xfrm>
        </p:spPr>
        <p:txBody>
          <a:bodyPr/>
          <a:lstStyle/>
          <a:p>
            <a:pPr eaLnBrk="1" hangingPunct="1">
              <a:defRPr/>
            </a:pPr>
            <a:r>
              <a:rPr lang="en-US" dirty="0" smtClean="0">
                <a:solidFill>
                  <a:schemeClr val="accent1">
                    <a:lumMod val="50000"/>
                  </a:schemeClr>
                </a:solidFill>
              </a:rPr>
              <a:t>Research Activities</a:t>
            </a:r>
          </a:p>
        </p:txBody>
      </p:sp>
      <p:pic>
        <p:nvPicPr>
          <p:cNvPr id="2" name="Picture 1"/>
          <p:cNvPicPr>
            <a:picLocks noChangeAspect="1"/>
          </p:cNvPicPr>
          <p:nvPr/>
        </p:nvPicPr>
        <p:blipFill>
          <a:blip r:embed="rId3">
            <a:duotone>
              <a:schemeClr val="accent5">
                <a:shade val="45000"/>
                <a:satMod val="135000"/>
              </a:schemeClr>
              <a:prstClr val="white"/>
            </a:duotone>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3202805" y="2116119"/>
            <a:ext cx="2738391" cy="1150917"/>
          </a:xfrm>
          <a:prstGeom prst="rect">
            <a:avLst/>
          </a:prstGeom>
        </p:spPr>
      </p:pic>
    </p:spTree>
    <p:extLst>
      <p:ext uri="{BB962C8B-B14F-4D97-AF65-F5344CB8AC3E}">
        <p14:creationId xmlns:p14="http://schemas.microsoft.com/office/powerpoint/2010/main" val="41449799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8A41F72E-4FC1-4001-A4FA-C5D9E3830136}" type="slidenum">
              <a:rPr lang="en-US" sz="1200" u="none"/>
              <a:pPr algn="r" eaLnBrk="1" hangingPunct="1"/>
              <a:t>16</a:t>
            </a:fld>
            <a:endParaRPr lang="en-US" sz="1200" u="none"/>
          </a:p>
        </p:txBody>
      </p:sp>
      <p:sp>
        <p:nvSpPr>
          <p:cNvPr id="8197" name="Slide Number Placeholder 10"/>
          <p:cNvSpPr>
            <a:spLocks noGrp="1"/>
          </p:cNvSpPr>
          <p:nvPr>
            <p:ph type="sldNum" sz="quarter" idx="11"/>
          </p:nvPr>
        </p:nvSpPr>
        <p:spPr>
          <a:noFill/>
        </p:spPr>
        <p:txBody>
          <a:bodyPr/>
          <a:lstStyle/>
          <a:p>
            <a:fld id="{C4D8E610-60A5-4222-8FBC-A07FBE6D0485}" type="slidenum">
              <a:rPr lang="en-US" smtClean="0"/>
              <a:pPr/>
              <a:t>16</a:t>
            </a:fld>
            <a:endParaRPr lang="en-US" smtClean="0"/>
          </a:p>
        </p:txBody>
      </p:sp>
      <p:sp>
        <p:nvSpPr>
          <p:cNvPr id="12293" name="Rectangle 2"/>
          <p:cNvSpPr>
            <a:spLocks noGrp="1" noChangeArrowheads="1"/>
          </p:cNvSpPr>
          <p:nvPr>
            <p:ph type="title" idx="4294967295"/>
          </p:nvPr>
        </p:nvSpPr>
        <p:spPr>
          <a:xfrm>
            <a:off x="914400" y="228600"/>
            <a:ext cx="8229600" cy="1447800"/>
          </a:xfrm>
        </p:spPr>
        <p:txBody>
          <a:bodyPr/>
          <a:lstStyle/>
          <a:p>
            <a:pPr eaLnBrk="1" hangingPunct="1">
              <a:defRPr/>
            </a:pPr>
            <a:r>
              <a:rPr lang="en-US" dirty="0" smtClean="0">
                <a:solidFill>
                  <a:schemeClr val="accent1">
                    <a:lumMod val="50000"/>
                  </a:schemeClr>
                </a:solidFill>
              </a:rPr>
              <a:t>Scholarly Productivity</a:t>
            </a:r>
            <a:r>
              <a:rPr lang="en-US" sz="1600" dirty="0" smtClean="0"/>
              <a:t/>
            </a:r>
            <a:br>
              <a:rPr lang="en-US" sz="1600" dirty="0" smtClean="0"/>
            </a:br>
            <a:r>
              <a:rPr lang="en-US" sz="1600" dirty="0" smtClean="0"/>
              <a:t/>
            </a:r>
            <a:br>
              <a:rPr lang="en-US" sz="1600" dirty="0" smtClean="0"/>
            </a:br>
            <a:r>
              <a:rPr lang="en-US" sz="1600" dirty="0" smtClean="0">
                <a:solidFill>
                  <a:schemeClr val="accent1"/>
                </a:solidFill>
              </a:rPr>
              <a:t>A unified measure of the scholarly activity of faculty.</a:t>
            </a:r>
            <a:endParaRPr lang="en-US" sz="1200" dirty="0" smtClean="0">
              <a:solidFill>
                <a:schemeClr val="accent1"/>
              </a:solidFill>
            </a:endParaRPr>
          </a:p>
        </p:txBody>
      </p:sp>
      <p:graphicFrame>
        <p:nvGraphicFramePr>
          <p:cNvPr id="9" name="Academic Self-Concept"/>
          <p:cNvGraphicFramePr>
            <a:graphicFrameLocks/>
          </p:cNvGraphicFramePr>
          <p:nvPr>
            <p:extLst>
              <p:ext uri="{D42A27DB-BD31-4B8C-83A1-F6EECF244321}">
                <p14:modId xmlns:p14="http://schemas.microsoft.com/office/powerpoint/2010/main" val="1887404972"/>
              </p:ext>
            </p:extLst>
          </p:nvPr>
        </p:nvGraphicFramePr>
        <p:xfrm>
          <a:off x="457200" y="1600200"/>
          <a:ext cx="5486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8"/>
          <p:cNvSpPr txBox="1">
            <a:spLocks noChangeArrowheads="1"/>
          </p:cNvSpPr>
          <p:nvPr/>
        </p:nvSpPr>
        <p:spPr bwMode="auto">
          <a:xfrm>
            <a:off x="5943600" y="2514600"/>
            <a:ext cx="3200400" cy="1200329"/>
          </a:xfrm>
          <a:prstGeom prst="rect">
            <a:avLst/>
          </a:prstGeom>
          <a:noFill/>
          <a:ln w="9525">
            <a:noFill/>
            <a:miter lim="800000"/>
            <a:headEnd/>
            <a:tailEnd/>
          </a:ln>
        </p:spPr>
        <p:txBody>
          <a:bodyPr>
            <a:spAutoFit/>
          </a:bodyPr>
          <a:lstStyle/>
          <a:p>
            <a:pPr>
              <a:defRPr/>
            </a:pPr>
            <a:r>
              <a:rPr lang="en-US" sz="1200" u="none" dirty="0">
                <a:solidFill>
                  <a:schemeClr val="accent1">
                    <a:lumMod val="50000"/>
                  </a:schemeClr>
                </a:solidFill>
              </a:rPr>
              <a:t>	</a:t>
            </a:r>
            <a:r>
              <a:rPr lang="en-US" sz="1200" dirty="0">
                <a:solidFill>
                  <a:schemeClr val="accent1">
                    <a:lumMod val="50000"/>
                  </a:schemeClr>
                </a:solidFill>
              </a:rPr>
              <a:t>Construct Items</a:t>
            </a:r>
          </a:p>
          <a:p>
            <a:pPr>
              <a:defRPr/>
            </a:pPr>
            <a:endParaRPr lang="en-US" sz="1200" dirty="0">
              <a:solidFill>
                <a:schemeClr val="accent1">
                  <a:lumMod val="50000"/>
                </a:schemeClr>
              </a:solidFill>
            </a:endParaRPr>
          </a:p>
          <a:p>
            <a:pPr marL="119063" indent="-119063">
              <a:buFont typeface="Arial" pitchFamily="34" charset="0"/>
              <a:buChar char="•"/>
              <a:defRPr/>
            </a:pPr>
            <a:r>
              <a:rPr lang="en-US" sz="1200" u="none" dirty="0" smtClean="0">
                <a:solidFill>
                  <a:schemeClr val="accent1">
                    <a:lumMod val="50000"/>
                  </a:schemeClr>
                </a:solidFill>
              </a:rPr>
              <a:t>Articles in academic and professional journals</a:t>
            </a:r>
          </a:p>
          <a:p>
            <a:pPr marL="119063" indent="-119063">
              <a:buFont typeface="Arial" pitchFamily="34" charset="0"/>
              <a:buChar char="•"/>
              <a:defRPr/>
            </a:pPr>
            <a:r>
              <a:rPr lang="en-US" sz="1200" u="none" dirty="0" smtClean="0">
                <a:solidFill>
                  <a:schemeClr val="accent1">
                    <a:lumMod val="50000"/>
                  </a:schemeClr>
                </a:solidFill>
              </a:rPr>
              <a:t>Chapters in edited volumes</a:t>
            </a:r>
          </a:p>
          <a:p>
            <a:pPr marL="119063" indent="-119063">
              <a:buFont typeface="Arial" pitchFamily="34" charset="0"/>
              <a:buChar char="•"/>
              <a:defRPr/>
            </a:pPr>
            <a:r>
              <a:rPr lang="en-US" sz="1200" u="none" dirty="0" smtClean="0">
                <a:solidFill>
                  <a:schemeClr val="accent1">
                    <a:lumMod val="50000"/>
                  </a:schemeClr>
                </a:solidFill>
              </a:rPr>
              <a:t>Professional writings published or accepted for publication in the last two years</a:t>
            </a:r>
            <a:endParaRPr lang="en-US" sz="1200" u="none" dirty="0">
              <a:solidFill>
                <a:schemeClr val="accent1">
                  <a:lumMod val="50000"/>
                </a:schemeClr>
              </a:solidFill>
            </a:endParaRPr>
          </a:p>
        </p:txBody>
      </p:sp>
      <p:sp>
        <p:nvSpPr>
          <p:cNvPr id="15" name="Rectangle 15"/>
          <p:cNvSpPr>
            <a:spLocks noChangeArrowheads="1"/>
          </p:cNvSpPr>
          <p:nvPr/>
        </p:nvSpPr>
        <p:spPr bwMode="auto">
          <a:xfrm>
            <a:off x="1676400" y="5867400"/>
            <a:ext cx="3048000" cy="276999"/>
          </a:xfrm>
          <a:prstGeom prst="rect">
            <a:avLst/>
          </a:prstGeom>
          <a:noFill/>
          <a:ln w="9525">
            <a:noFill/>
            <a:miter lim="800000"/>
            <a:headEnd/>
            <a:tailEnd/>
          </a:ln>
        </p:spPr>
        <p:txBody>
          <a:bodyPr wrap="square">
            <a:spAutoFit/>
          </a:bodyPr>
          <a:lstStyle/>
          <a:p>
            <a:pPr>
              <a:defRPr/>
            </a:pPr>
            <a:r>
              <a:rPr lang="en-US" sz="1200" b="1" u="none" dirty="0">
                <a:solidFill>
                  <a:srgbClr val="7680AC"/>
                </a:solidFill>
              </a:rPr>
              <a:t>■ </a:t>
            </a:r>
            <a:r>
              <a:rPr lang="en-US" sz="1200" b="1" u="none" dirty="0">
                <a:solidFill>
                  <a:schemeClr val="accent1">
                    <a:lumMod val="50000"/>
                  </a:schemeClr>
                </a:solidFill>
              </a:rPr>
              <a:t>Your </a:t>
            </a:r>
            <a:r>
              <a:rPr lang="en-US" sz="1200" b="1" u="none" dirty="0" smtClean="0">
                <a:solidFill>
                  <a:schemeClr val="accent1">
                    <a:lumMod val="50000"/>
                  </a:schemeClr>
                </a:solidFill>
              </a:rPr>
              <a:t>Institution  </a:t>
            </a:r>
            <a:r>
              <a:rPr lang="en-US" sz="1200" b="1" u="none" dirty="0" smtClean="0">
                <a:solidFill>
                  <a:srgbClr val="FFCC00"/>
                </a:solidFill>
              </a:rPr>
              <a:t>■</a:t>
            </a:r>
            <a:r>
              <a:rPr lang="en-US" sz="1200" b="1" u="none" dirty="0" smtClean="0">
                <a:solidFill>
                  <a:srgbClr val="7680AC"/>
                </a:solidFill>
              </a:rPr>
              <a:t> </a:t>
            </a:r>
            <a:r>
              <a:rPr lang="en-US" sz="1200" b="1" u="none" dirty="0">
                <a:solidFill>
                  <a:schemeClr val="accent1">
                    <a:lumMod val="50000"/>
                  </a:schemeClr>
                </a:solidFill>
              </a:rPr>
              <a:t>Comparison Group</a:t>
            </a:r>
          </a:p>
        </p:txBody>
      </p:sp>
      <p:sp>
        <p:nvSpPr>
          <p:cNvPr id="8" name="Footer Placeholder 7"/>
          <p:cNvSpPr>
            <a:spLocks noGrp="1"/>
          </p:cNvSpPr>
          <p:nvPr>
            <p:ph type="ftr" sz="quarter" idx="10"/>
          </p:nvPr>
        </p:nvSpPr>
        <p:spPr/>
        <p:txBody>
          <a:bodyPr/>
          <a:lstStyle/>
          <a:p>
            <a:pPr>
              <a:defRPr/>
            </a:pPr>
            <a:r>
              <a:rPr lang="en-US" smtClean="0"/>
              <a:t>2014 HERI Faculty Survey</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98CEBE32-51E4-484D-9854-4909253A03C2}" type="slidenum">
              <a:rPr lang="en-US" sz="1200" u="none"/>
              <a:pPr algn="r" eaLnBrk="1" hangingPunct="1"/>
              <a:t>17</a:t>
            </a:fld>
            <a:endParaRPr lang="en-US" sz="1200" u="none"/>
          </a:p>
        </p:txBody>
      </p:sp>
      <p:sp>
        <p:nvSpPr>
          <p:cNvPr id="14341" name="Slide Number Placeholder 11"/>
          <p:cNvSpPr>
            <a:spLocks noGrp="1"/>
          </p:cNvSpPr>
          <p:nvPr>
            <p:ph type="sldNum" sz="quarter" idx="11"/>
          </p:nvPr>
        </p:nvSpPr>
        <p:spPr>
          <a:noFill/>
        </p:spPr>
        <p:txBody>
          <a:bodyPr/>
          <a:lstStyle/>
          <a:p>
            <a:fld id="{56153C21-F9BB-499D-BF50-B5D5D7287D4F}" type="slidenum">
              <a:rPr lang="en-US" smtClean="0"/>
              <a:pPr/>
              <a:t>17</a:t>
            </a:fld>
            <a:endParaRPr lang="en-US" smtClean="0"/>
          </a:p>
        </p:txBody>
      </p:sp>
      <p:sp>
        <p:nvSpPr>
          <p:cNvPr id="22533" name="Rectangle 2"/>
          <p:cNvSpPr>
            <a:spLocks noGrp="1" noChangeArrowheads="1"/>
          </p:cNvSpPr>
          <p:nvPr>
            <p:ph type="title" idx="4294967295"/>
          </p:nvPr>
        </p:nvSpPr>
        <p:spPr>
          <a:xfrm>
            <a:off x="914400" y="152400"/>
            <a:ext cx="8226425" cy="1371600"/>
          </a:xfrm>
        </p:spPr>
        <p:txBody>
          <a:bodyPr/>
          <a:lstStyle/>
          <a:p>
            <a:pPr eaLnBrk="1" hangingPunct="1">
              <a:defRPr/>
            </a:pPr>
            <a:r>
              <a:rPr lang="en-US" dirty="0" smtClean="0">
                <a:solidFill>
                  <a:schemeClr val="accent1">
                    <a:lumMod val="50000"/>
                  </a:schemeClr>
                </a:solidFill>
              </a:rPr>
              <a:t>Foci of Faculty Research</a:t>
            </a:r>
            <a:br>
              <a:rPr lang="en-US" dirty="0" smtClean="0">
                <a:solidFill>
                  <a:schemeClr val="accent1">
                    <a:lumMod val="50000"/>
                  </a:schemeClr>
                </a:solidFill>
              </a:rPr>
            </a:br>
            <a:endParaRPr lang="en-US" sz="1600" dirty="0" smtClean="0">
              <a:solidFill>
                <a:schemeClr val="accent1"/>
              </a:solidFill>
            </a:endParaRPr>
          </a:p>
        </p:txBody>
      </p:sp>
      <p:graphicFrame>
        <p:nvGraphicFramePr>
          <p:cNvPr id="9" name="Academic Enhancement"/>
          <p:cNvGraphicFramePr>
            <a:graphicFrameLocks noChangeAspect="1"/>
          </p:cNvGraphicFramePr>
          <p:nvPr>
            <p:custDataLst>
              <p:tags r:id="rId1"/>
            </p:custDataLst>
            <p:extLst>
              <p:ext uri="{D42A27DB-BD31-4B8C-83A1-F6EECF244321}">
                <p14:modId xmlns:p14="http://schemas.microsoft.com/office/powerpoint/2010/main" val="4028029308"/>
              </p:ext>
            </p:extLst>
          </p:nvPr>
        </p:nvGraphicFramePr>
        <p:xfrm>
          <a:off x="50800" y="1524000"/>
          <a:ext cx="8940800" cy="3733800"/>
        </p:xfrm>
        <a:graphic>
          <a:graphicData uri="http://schemas.openxmlformats.org/drawingml/2006/chart">
            <c:chart xmlns:c="http://schemas.openxmlformats.org/drawingml/2006/chart" xmlns:r="http://schemas.openxmlformats.org/officeDocument/2006/relationships" r:id="rId4"/>
          </a:graphicData>
        </a:graphic>
      </p:graphicFrame>
      <p:sp>
        <p:nvSpPr>
          <p:cNvPr id="22535" name="Rectangle 15"/>
          <p:cNvSpPr>
            <a:spLocks noChangeArrowheads="1"/>
          </p:cNvSpPr>
          <p:nvPr/>
        </p:nvSpPr>
        <p:spPr bwMode="auto">
          <a:xfrm>
            <a:off x="3352800" y="6124575"/>
            <a:ext cx="3124200" cy="276225"/>
          </a:xfrm>
          <a:prstGeom prst="rect">
            <a:avLst/>
          </a:prstGeom>
          <a:noFill/>
          <a:ln w="9525">
            <a:noFill/>
            <a:miter lim="800000"/>
            <a:headEnd/>
            <a:tailEnd/>
          </a:ln>
        </p:spPr>
        <p:txBody>
          <a:bodyPr wrap="square">
            <a:spAutoFit/>
          </a:bodyPr>
          <a:lstStyle/>
          <a:p>
            <a:pP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10" name="TextBox 11"/>
          <p:cNvSpPr txBox="1">
            <a:spLocks noChangeArrowheads="1"/>
          </p:cNvSpPr>
          <p:nvPr/>
        </p:nvSpPr>
        <p:spPr bwMode="auto">
          <a:xfrm>
            <a:off x="533400" y="5105400"/>
            <a:ext cx="8458200" cy="954107"/>
          </a:xfrm>
          <a:prstGeom prst="rect">
            <a:avLst/>
          </a:prstGeom>
          <a:noFill/>
          <a:ln w="9525">
            <a:noFill/>
            <a:miter lim="800000"/>
            <a:headEnd/>
            <a:tailEnd/>
          </a:ln>
        </p:spPr>
        <p:txBody>
          <a:bodyPr numCol="4">
            <a:spAutoFit/>
          </a:bodyPr>
          <a:lstStyle/>
          <a:p>
            <a:pPr algn="ctr">
              <a:defRPr/>
            </a:pPr>
            <a:r>
              <a:rPr lang="en-US" sz="1400" u="none" dirty="0" smtClean="0">
                <a:solidFill>
                  <a:schemeClr val="accent1">
                    <a:lumMod val="50000"/>
                  </a:schemeClr>
                </a:solidFill>
              </a:rPr>
              <a:t>Conducted research or writing focused on global/international issues</a:t>
            </a:r>
          </a:p>
          <a:p>
            <a:pPr algn="ctr">
              <a:defRPr/>
            </a:pPr>
            <a:endParaRPr lang="en-US" sz="1400" u="none" dirty="0">
              <a:solidFill>
                <a:schemeClr val="accent1">
                  <a:lumMod val="50000"/>
                </a:schemeClr>
              </a:solidFill>
            </a:endParaRPr>
          </a:p>
          <a:p>
            <a:pPr algn="ctr">
              <a:defRPr/>
            </a:pPr>
            <a:r>
              <a:rPr lang="en-US" sz="1400" u="none" dirty="0" smtClean="0">
                <a:solidFill>
                  <a:schemeClr val="accent1">
                    <a:lumMod val="50000"/>
                  </a:schemeClr>
                </a:solidFill>
              </a:rPr>
              <a:t>Conducted research or writing focused on racial or ethnic minorities</a:t>
            </a:r>
          </a:p>
          <a:p>
            <a:pPr algn="ctr">
              <a:defRPr/>
            </a:pPr>
            <a:endParaRPr lang="en-US" sz="1400" u="none" dirty="0">
              <a:solidFill>
                <a:schemeClr val="accent1">
                  <a:lumMod val="50000"/>
                </a:schemeClr>
              </a:solidFill>
            </a:endParaRPr>
          </a:p>
          <a:p>
            <a:pPr algn="ctr">
              <a:defRPr/>
            </a:pPr>
            <a:r>
              <a:rPr lang="en-US" sz="1400" u="none" dirty="0" smtClean="0">
                <a:solidFill>
                  <a:schemeClr val="accent1">
                    <a:lumMod val="50000"/>
                  </a:schemeClr>
                </a:solidFill>
              </a:rPr>
              <a:t>Conducted research or writing focused on women or gender issues</a:t>
            </a:r>
          </a:p>
          <a:p>
            <a:pPr algn="ctr">
              <a:defRPr/>
            </a:pPr>
            <a:endParaRPr lang="en-US" sz="1400" u="none" dirty="0">
              <a:solidFill>
                <a:schemeClr val="accent1">
                  <a:lumMod val="50000"/>
                </a:schemeClr>
              </a:solidFill>
            </a:endParaRPr>
          </a:p>
          <a:p>
            <a:pPr algn="ctr">
              <a:defRPr/>
            </a:pPr>
            <a:r>
              <a:rPr lang="en-US" sz="1400" u="none" dirty="0" smtClean="0">
                <a:solidFill>
                  <a:schemeClr val="accent1">
                    <a:lumMod val="50000"/>
                  </a:schemeClr>
                </a:solidFill>
              </a:rPr>
              <a:t>Engaged in academic research that spans multiple disciplines</a:t>
            </a:r>
            <a:endParaRPr lang="en-US" sz="1400" u="none" dirty="0">
              <a:solidFill>
                <a:schemeClr val="accent1">
                  <a:lumMod val="50000"/>
                </a:schemeClr>
              </a:solidFill>
            </a:endParaRPr>
          </a:p>
        </p:txBody>
      </p:sp>
      <p:sp>
        <p:nvSpPr>
          <p:cNvPr id="8" name="Footer Placeholder 7"/>
          <p:cNvSpPr>
            <a:spLocks noGrp="1"/>
          </p:cNvSpPr>
          <p:nvPr>
            <p:ph type="ftr" sz="quarter" idx="10"/>
          </p:nvPr>
        </p:nvSpPr>
        <p:spPr/>
        <p:txBody>
          <a:bodyPr/>
          <a:lstStyle/>
          <a:p>
            <a:pPr>
              <a:defRPr/>
            </a:pPr>
            <a:r>
              <a:rPr lang="en-US" dirty="0" smtClean="0"/>
              <a:t>2014 HERI Faculty Survey</a:t>
            </a:r>
            <a:endParaRPr lang="en-US" dirty="0"/>
          </a:p>
        </p:txBody>
      </p:sp>
    </p:spTree>
    <p:extLst>
      <p:ext uri="{BB962C8B-B14F-4D97-AF65-F5344CB8AC3E}">
        <p14:creationId xmlns:p14="http://schemas.microsoft.com/office/powerpoint/2010/main" val="10348066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98CEBE32-51E4-484D-9854-4909253A03C2}" type="slidenum">
              <a:rPr lang="en-US" sz="1200" u="none"/>
              <a:pPr algn="r" eaLnBrk="1" hangingPunct="1"/>
              <a:t>18</a:t>
            </a:fld>
            <a:endParaRPr lang="en-US" sz="1200" u="none"/>
          </a:p>
        </p:txBody>
      </p:sp>
      <p:sp>
        <p:nvSpPr>
          <p:cNvPr id="14341" name="Slide Number Placeholder 11"/>
          <p:cNvSpPr>
            <a:spLocks noGrp="1"/>
          </p:cNvSpPr>
          <p:nvPr>
            <p:ph type="sldNum" sz="quarter" idx="11"/>
          </p:nvPr>
        </p:nvSpPr>
        <p:spPr>
          <a:noFill/>
        </p:spPr>
        <p:txBody>
          <a:bodyPr/>
          <a:lstStyle/>
          <a:p>
            <a:fld id="{56153C21-F9BB-499D-BF50-B5D5D7287D4F}" type="slidenum">
              <a:rPr lang="en-US" smtClean="0"/>
              <a:pPr/>
              <a:t>18</a:t>
            </a:fld>
            <a:endParaRPr lang="en-US" smtClean="0"/>
          </a:p>
        </p:txBody>
      </p:sp>
      <p:sp>
        <p:nvSpPr>
          <p:cNvPr id="22533" name="Rectangle 2"/>
          <p:cNvSpPr>
            <a:spLocks noGrp="1" noChangeArrowheads="1"/>
          </p:cNvSpPr>
          <p:nvPr>
            <p:ph type="title" idx="4294967295"/>
          </p:nvPr>
        </p:nvSpPr>
        <p:spPr>
          <a:xfrm>
            <a:off x="914400" y="152400"/>
            <a:ext cx="8226425" cy="1371600"/>
          </a:xfrm>
        </p:spPr>
        <p:txBody>
          <a:bodyPr/>
          <a:lstStyle/>
          <a:p>
            <a:pPr eaLnBrk="1" hangingPunct="1">
              <a:defRPr/>
            </a:pPr>
            <a:r>
              <a:rPr lang="en-US" dirty="0" smtClean="0">
                <a:solidFill>
                  <a:schemeClr val="accent1">
                    <a:lumMod val="50000"/>
                  </a:schemeClr>
                </a:solidFill>
              </a:rPr>
              <a:t>Faculty Collaboration with Undergraduates </a:t>
            </a:r>
            <a:br>
              <a:rPr lang="en-US" dirty="0" smtClean="0">
                <a:solidFill>
                  <a:schemeClr val="accent1">
                    <a:lumMod val="50000"/>
                  </a:schemeClr>
                </a:solidFill>
              </a:rPr>
            </a:br>
            <a:r>
              <a:rPr lang="en-US" dirty="0" smtClean="0">
                <a:solidFill>
                  <a:schemeClr val="accent1">
                    <a:lumMod val="50000"/>
                  </a:schemeClr>
                </a:solidFill>
              </a:rPr>
              <a:t>on Research</a:t>
            </a:r>
            <a:br>
              <a:rPr lang="en-US" dirty="0" smtClean="0">
                <a:solidFill>
                  <a:schemeClr val="accent1">
                    <a:lumMod val="50000"/>
                  </a:schemeClr>
                </a:solidFill>
              </a:rPr>
            </a:br>
            <a:r>
              <a:rPr lang="en-US" sz="1600" dirty="0" smtClean="0">
                <a:solidFill>
                  <a:schemeClr val="accent1"/>
                </a:solidFill>
              </a:rPr>
              <a:t>With undergraduate research becoming a priority at many campuses, faculty are increasingly being asked to work with undergraduates on research projects.</a:t>
            </a:r>
          </a:p>
        </p:txBody>
      </p:sp>
      <p:graphicFrame>
        <p:nvGraphicFramePr>
          <p:cNvPr id="9" name="Academic Enhancement"/>
          <p:cNvGraphicFramePr>
            <a:graphicFrameLocks noChangeAspect="1"/>
          </p:cNvGraphicFramePr>
          <p:nvPr>
            <p:custDataLst>
              <p:tags r:id="rId1"/>
            </p:custDataLst>
            <p:extLst>
              <p:ext uri="{D42A27DB-BD31-4B8C-83A1-F6EECF244321}">
                <p14:modId xmlns:p14="http://schemas.microsoft.com/office/powerpoint/2010/main" val="1953240088"/>
              </p:ext>
            </p:extLst>
          </p:nvPr>
        </p:nvGraphicFramePr>
        <p:xfrm>
          <a:off x="50800" y="1524000"/>
          <a:ext cx="8940800" cy="3733800"/>
        </p:xfrm>
        <a:graphic>
          <a:graphicData uri="http://schemas.openxmlformats.org/drawingml/2006/chart">
            <c:chart xmlns:c="http://schemas.openxmlformats.org/drawingml/2006/chart" xmlns:r="http://schemas.openxmlformats.org/officeDocument/2006/relationships" r:id="rId4"/>
          </a:graphicData>
        </a:graphic>
      </p:graphicFrame>
      <p:sp>
        <p:nvSpPr>
          <p:cNvPr id="22535" name="Rectangle 15"/>
          <p:cNvSpPr>
            <a:spLocks noChangeArrowheads="1"/>
          </p:cNvSpPr>
          <p:nvPr/>
        </p:nvSpPr>
        <p:spPr bwMode="auto">
          <a:xfrm>
            <a:off x="3352800" y="6124575"/>
            <a:ext cx="3124200" cy="276225"/>
          </a:xfrm>
          <a:prstGeom prst="rect">
            <a:avLst/>
          </a:prstGeom>
          <a:noFill/>
          <a:ln w="9525">
            <a:noFill/>
            <a:miter lim="800000"/>
            <a:headEnd/>
            <a:tailEnd/>
          </a:ln>
        </p:spPr>
        <p:txBody>
          <a:bodyPr wrap="square">
            <a:spAutoFit/>
          </a:bodyPr>
          <a:lstStyle/>
          <a:p>
            <a:pP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10" name="TextBox 11"/>
          <p:cNvSpPr txBox="1">
            <a:spLocks noChangeArrowheads="1"/>
          </p:cNvSpPr>
          <p:nvPr/>
        </p:nvSpPr>
        <p:spPr bwMode="auto">
          <a:xfrm>
            <a:off x="533400" y="5105400"/>
            <a:ext cx="8458200" cy="954107"/>
          </a:xfrm>
          <a:prstGeom prst="rect">
            <a:avLst/>
          </a:prstGeom>
          <a:noFill/>
          <a:ln w="9525">
            <a:noFill/>
            <a:miter lim="800000"/>
            <a:headEnd/>
            <a:tailEnd/>
          </a:ln>
        </p:spPr>
        <p:txBody>
          <a:bodyPr numCol="3">
            <a:spAutoFit/>
          </a:bodyPr>
          <a:lstStyle/>
          <a:p>
            <a:pPr algn="ctr">
              <a:defRPr/>
            </a:pPr>
            <a:r>
              <a:rPr lang="en-US" sz="1400" u="none" dirty="0" smtClean="0">
                <a:solidFill>
                  <a:schemeClr val="accent1">
                    <a:lumMod val="50000"/>
                  </a:schemeClr>
                </a:solidFill>
              </a:rPr>
              <a:t>Supervised an undergraduate thesis</a:t>
            </a:r>
          </a:p>
          <a:p>
            <a:pPr algn="ctr">
              <a:defRPr/>
            </a:pPr>
            <a:endParaRPr lang="en-US" sz="1400" u="none" dirty="0">
              <a:solidFill>
                <a:schemeClr val="accent1">
                  <a:lumMod val="50000"/>
                </a:schemeClr>
              </a:solidFill>
            </a:endParaRPr>
          </a:p>
          <a:p>
            <a:pPr algn="ctr">
              <a:defRPr/>
            </a:pPr>
            <a:endParaRPr lang="en-US" sz="1400" u="none" dirty="0" smtClean="0">
              <a:solidFill>
                <a:schemeClr val="accent1">
                  <a:lumMod val="50000"/>
                </a:schemeClr>
              </a:solidFill>
            </a:endParaRPr>
          </a:p>
          <a:p>
            <a:pPr algn="ctr">
              <a:defRPr/>
            </a:pPr>
            <a:endParaRPr lang="en-US" sz="1400" u="none" dirty="0">
              <a:solidFill>
                <a:schemeClr val="accent1">
                  <a:lumMod val="50000"/>
                </a:schemeClr>
              </a:solidFill>
            </a:endParaRPr>
          </a:p>
          <a:p>
            <a:pPr algn="ctr">
              <a:defRPr/>
            </a:pPr>
            <a:r>
              <a:rPr lang="en-US" sz="1400" u="none" dirty="0" smtClean="0">
                <a:solidFill>
                  <a:schemeClr val="accent1">
                    <a:lumMod val="50000"/>
                  </a:schemeClr>
                </a:solidFill>
              </a:rPr>
              <a:t>Engaged undergraduates on </a:t>
            </a:r>
            <a:r>
              <a:rPr lang="en-US" sz="1400" i="1" u="none" dirty="0" smtClean="0">
                <a:solidFill>
                  <a:schemeClr val="accent1">
                    <a:lumMod val="50000"/>
                  </a:schemeClr>
                </a:solidFill>
              </a:rPr>
              <a:t>your</a:t>
            </a:r>
            <a:r>
              <a:rPr lang="en-US" sz="1400" u="none" dirty="0" smtClean="0">
                <a:solidFill>
                  <a:schemeClr val="accent1">
                    <a:lumMod val="50000"/>
                  </a:schemeClr>
                </a:solidFill>
              </a:rPr>
              <a:t> research project</a:t>
            </a:r>
          </a:p>
          <a:p>
            <a:pPr algn="ctr">
              <a:defRPr/>
            </a:pPr>
            <a:endParaRPr lang="en-US" sz="1400" u="none" dirty="0">
              <a:solidFill>
                <a:schemeClr val="accent1">
                  <a:lumMod val="50000"/>
                </a:schemeClr>
              </a:solidFill>
            </a:endParaRPr>
          </a:p>
          <a:p>
            <a:pPr algn="ctr">
              <a:defRPr/>
            </a:pPr>
            <a:endParaRPr lang="en-US" sz="1400" u="none" dirty="0" smtClean="0">
              <a:solidFill>
                <a:schemeClr val="accent1">
                  <a:lumMod val="50000"/>
                </a:schemeClr>
              </a:solidFill>
            </a:endParaRPr>
          </a:p>
          <a:p>
            <a:pPr algn="ctr">
              <a:defRPr/>
            </a:pPr>
            <a:r>
              <a:rPr lang="en-US" sz="1400" u="none" dirty="0" smtClean="0">
                <a:solidFill>
                  <a:schemeClr val="accent1">
                    <a:lumMod val="50000"/>
                  </a:schemeClr>
                </a:solidFill>
              </a:rPr>
              <a:t>Worked with undergraduates on a research project</a:t>
            </a:r>
            <a:endParaRPr lang="en-US" sz="1400" u="none" dirty="0">
              <a:solidFill>
                <a:schemeClr val="accent1">
                  <a:lumMod val="50000"/>
                </a:schemeClr>
              </a:solidFill>
            </a:endParaRPr>
          </a:p>
        </p:txBody>
      </p:sp>
      <p:sp>
        <p:nvSpPr>
          <p:cNvPr id="8" name="Footer Placeholder 7"/>
          <p:cNvSpPr>
            <a:spLocks noGrp="1"/>
          </p:cNvSpPr>
          <p:nvPr>
            <p:ph type="ftr" sz="quarter" idx="10"/>
          </p:nvPr>
        </p:nvSpPr>
        <p:spPr/>
        <p:txBody>
          <a:bodyPr/>
          <a:lstStyle/>
          <a:p>
            <a:pPr>
              <a:defRPr/>
            </a:pPr>
            <a:r>
              <a:rPr lang="en-US" dirty="0" smtClean="0"/>
              <a:t>2014 HERI Faculty Survey</a:t>
            </a:r>
            <a:endParaRPr lang="en-US" dirty="0"/>
          </a:p>
        </p:txBody>
      </p:sp>
    </p:spTree>
    <p:extLst>
      <p:ext uri="{BB962C8B-B14F-4D97-AF65-F5344CB8AC3E}">
        <p14:creationId xmlns:p14="http://schemas.microsoft.com/office/powerpoint/2010/main" val="3817881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685800" y="2606675"/>
            <a:ext cx="7772400" cy="1584325"/>
          </a:xfrm>
        </p:spPr>
        <p:txBody>
          <a:bodyPr/>
          <a:lstStyle/>
          <a:p>
            <a:pPr eaLnBrk="1" hangingPunct="1">
              <a:defRPr/>
            </a:pPr>
            <a:r>
              <a:rPr lang="en-US" dirty="0" smtClean="0">
                <a:solidFill>
                  <a:schemeClr val="accent1">
                    <a:lumMod val="50000"/>
                  </a:schemeClr>
                </a:solidFill>
              </a:rPr>
              <a:t>Faculty Satisfaction</a:t>
            </a:r>
          </a:p>
        </p:txBody>
      </p:sp>
      <p:pic>
        <p:nvPicPr>
          <p:cNvPr id="2" name="Picture 1"/>
          <p:cNvPicPr>
            <a:picLocks noChangeAspect="1"/>
          </p:cNvPicPr>
          <p:nvPr/>
        </p:nvPicPr>
        <p:blipFill rotWithShape="1">
          <a:blip r:embed="rId3">
            <a:duotone>
              <a:schemeClr val="accent5">
                <a:shade val="45000"/>
                <a:satMod val="135000"/>
              </a:schemeClr>
              <a:prstClr val="white"/>
            </a:duotone>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l="4511" r="15337"/>
          <a:stretch/>
        </p:blipFill>
        <p:spPr>
          <a:xfrm>
            <a:off x="3800475" y="1676400"/>
            <a:ext cx="1543050" cy="1596483"/>
          </a:xfrm>
          <a:prstGeom prst="rect">
            <a:avLst/>
          </a:prstGeom>
        </p:spPr>
      </p:pic>
    </p:spTree>
    <p:extLst>
      <p:ext uri="{BB962C8B-B14F-4D97-AF65-F5344CB8AC3E}">
        <p14:creationId xmlns:p14="http://schemas.microsoft.com/office/powerpoint/2010/main" val="439781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sz="quarter"/>
          </p:nvPr>
        </p:nvSpPr>
        <p:spPr>
          <a:xfrm>
            <a:off x="0" y="152400"/>
            <a:ext cx="9144000" cy="762000"/>
          </a:xfrm>
        </p:spPr>
        <p:txBody>
          <a:bodyPr/>
          <a:lstStyle/>
          <a:p>
            <a:pPr eaLnBrk="1" hangingPunct="1">
              <a:defRPr/>
            </a:pPr>
            <a:r>
              <a:rPr lang="en-US" dirty="0" smtClean="0">
                <a:solidFill>
                  <a:schemeClr val="accent1">
                    <a:lumMod val="50000"/>
                  </a:schemeClr>
                </a:solidFill>
              </a:rPr>
              <a:t>College Senior Survey</a:t>
            </a:r>
            <a:endParaRPr lang="en-US" sz="3200" dirty="0" smtClean="0">
              <a:solidFill>
                <a:schemeClr val="accent1">
                  <a:lumMod val="50000"/>
                </a:schemeClr>
              </a:solidFill>
            </a:endParaRPr>
          </a:p>
        </p:txBody>
      </p:sp>
      <p:sp>
        <p:nvSpPr>
          <p:cNvPr id="2051" name="Rectangle 3"/>
          <p:cNvSpPr>
            <a:spLocks noGrp="1" noChangeArrowheads="1"/>
          </p:cNvSpPr>
          <p:nvPr>
            <p:ph type="subTitle" sz="quarter" idx="1"/>
            <p:custDataLst>
              <p:tags r:id="rId1"/>
            </p:custDataLst>
          </p:nvPr>
        </p:nvSpPr>
        <p:spPr>
          <a:xfrm>
            <a:off x="914400" y="1828800"/>
            <a:ext cx="7315200" cy="4419600"/>
          </a:xfrm>
        </p:spPr>
        <p:txBody>
          <a:bodyPr/>
          <a:lstStyle/>
          <a:p>
            <a:pPr algn="l" eaLnBrk="1" hangingPunct="1">
              <a:lnSpc>
                <a:spcPct val="90000"/>
              </a:lnSpc>
              <a:spcBef>
                <a:spcPct val="10000"/>
              </a:spcBef>
              <a:buClr>
                <a:schemeClr val="accent1">
                  <a:lumMod val="50000"/>
                </a:schemeClr>
              </a:buClr>
              <a:defRPr/>
            </a:pPr>
            <a:r>
              <a:rPr lang="en-US" sz="2800" b="1" dirty="0" smtClean="0">
                <a:solidFill>
                  <a:schemeClr val="accent1">
                    <a:lumMod val="50000"/>
                  </a:schemeClr>
                </a:solidFill>
                <a:effectLst/>
              </a:rPr>
              <a:t>Results from the HERI Faculty Survey highlight key areas of faculty’s engagement in teaching, research, and service activities. The survey also touches on faculty’s level of stress, satisfaction with their institution, and perspectives for undergraduate education.</a:t>
            </a:r>
          </a:p>
          <a:p>
            <a:pPr marL="628650" lvl="1" indent="-228600" eaLnBrk="1" hangingPunct="1">
              <a:lnSpc>
                <a:spcPct val="90000"/>
              </a:lnSpc>
              <a:spcBef>
                <a:spcPct val="10000"/>
              </a:spcBef>
              <a:buClr>
                <a:schemeClr val="accent1">
                  <a:lumMod val="50000"/>
                </a:schemeClr>
              </a:buClr>
              <a:defRPr/>
            </a:pPr>
            <a:endParaRPr lang="en-US" sz="2400" b="1" dirty="0" smtClean="0">
              <a:solidFill>
                <a:schemeClr val="accent1">
                  <a:lumMod val="50000"/>
                </a:schemeClr>
              </a:solidFill>
              <a:effectLst/>
            </a:endParaRPr>
          </a:p>
          <a:p>
            <a:pPr marL="628650" lvl="1" indent="-228600" eaLnBrk="1" hangingPunct="1">
              <a:lnSpc>
                <a:spcPct val="90000"/>
              </a:lnSpc>
              <a:spcBef>
                <a:spcPct val="10000"/>
              </a:spcBef>
              <a:buClr>
                <a:schemeClr val="accent1">
                  <a:lumMod val="50000"/>
                </a:schemeClr>
              </a:buClr>
              <a:defRPr/>
            </a:pPr>
            <a:r>
              <a:rPr lang="en-US" sz="2400" b="1" dirty="0" smtClean="0">
                <a:solidFill>
                  <a:schemeClr val="accent1">
                    <a:lumMod val="75000"/>
                  </a:schemeClr>
                </a:solidFill>
                <a:effectLst/>
              </a:rPr>
              <a:t>Academic outcomes and experiences</a:t>
            </a:r>
          </a:p>
          <a:p>
            <a:pPr marL="628650" lvl="1" indent="-228600" eaLnBrk="1" hangingPunct="1">
              <a:lnSpc>
                <a:spcPct val="90000"/>
              </a:lnSpc>
              <a:spcBef>
                <a:spcPct val="10000"/>
              </a:spcBef>
              <a:buClr>
                <a:schemeClr val="accent1">
                  <a:lumMod val="50000"/>
                </a:schemeClr>
              </a:buClr>
              <a:defRPr/>
            </a:pPr>
            <a:r>
              <a:rPr lang="en-US" sz="2400" b="1" dirty="0" smtClean="0">
                <a:solidFill>
                  <a:schemeClr val="accent1">
                    <a:lumMod val="75000"/>
                  </a:schemeClr>
                </a:solidFill>
                <a:effectLst/>
              </a:rPr>
              <a:t>Co-curricular outcomes and experiences</a:t>
            </a:r>
          </a:p>
          <a:p>
            <a:pPr marL="628650" lvl="1" indent="-228600" eaLnBrk="1" hangingPunct="1">
              <a:lnSpc>
                <a:spcPct val="90000"/>
              </a:lnSpc>
              <a:spcBef>
                <a:spcPct val="10000"/>
              </a:spcBef>
              <a:buClr>
                <a:schemeClr val="accent1">
                  <a:lumMod val="50000"/>
                </a:schemeClr>
              </a:buClr>
              <a:defRPr/>
            </a:pPr>
            <a:r>
              <a:rPr lang="en-US" sz="2400" b="1" dirty="0" smtClean="0">
                <a:solidFill>
                  <a:schemeClr val="accent1">
                    <a:lumMod val="75000"/>
                  </a:schemeClr>
                </a:solidFill>
                <a:effectLst/>
              </a:rPr>
              <a:t>Diversity</a:t>
            </a:r>
          </a:p>
          <a:p>
            <a:pPr marL="628650" lvl="1" indent="-228600" eaLnBrk="1" hangingPunct="1">
              <a:lnSpc>
                <a:spcPct val="90000"/>
              </a:lnSpc>
              <a:spcBef>
                <a:spcPct val="10000"/>
              </a:spcBef>
              <a:buClr>
                <a:schemeClr val="accent1">
                  <a:lumMod val="50000"/>
                </a:schemeClr>
              </a:buClr>
              <a:defRPr/>
            </a:pPr>
            <a:r>
              <a:rPr lang="en-US" sz="2400" b="1" dirty="0" smtClean="0">
                <a:solidFill>
                  <a:schemeClr val="accent1">
                    <a:lumMod val="75000"/>
                  </a:schemeClr>
                </a:solidFill>
                <a:effectLst/>
              </a:rPr>
              <a:t>Future plans</a:t>
            </a:r>
          </a:p>
          <a:p>
            <a:pPr marL="628650" lvl="1" indent="-228600" eaLnBrk="1" hangingPunct="1">
              <a:lnSpc>
                <a:spcPct val="90000"/>
              </a:lnSpc>
              <a:spcBef>
                <a:spcPct val="10000"/>
              </a:spcBef>
              <a:buClr>
                <a:schemeClr val="accent1">
                  <a:lumMod val="50000"/>
                </a:schemeClr>
              </a:buClr>
              <a:defRPr/>
            </a:pPr>
            <a:r>
              <a:rPr lang="en-US" sz="2400" b="1" dirty="0" smtClean="0">
                <a:solidFill>
                  <a:schemeClr val="accent1">
                    <a:lumMod val="75000"/>
                  </a:schemeClr>
                </a:solidFill>
                <a:effectLst/>
              </a:rPr>
              <a:t>Satisfaction</a:t>
            </a:r>
          </a:p>
          <a:p>
            <a:pPr marL="628650" lvl="1" indent="-228600" eaLnBrk="1" hangingPunct="1">
              <a:lnSpc>
                <a:spcPct val="90000"/>
              </a:lnSpc>
              <a:spcBef>
                <a:spcPct val="10000"/>
              </a:spcBef>
              <a:buClr>
                <a:schemeClr val="accent1">
                  <a:lumMod val="50000"/>
                </a:schemeClr>
              </a:buClr>
              <a:defRPr/>
            </a:pPr>
            <a:endParaRPr lang="en-US" sz="2000" b="1" dirty="0" smtClean="0">
              <a:solidFill>
                <a:schemeClr val="accent1">
                  <a:lumMod val="50000"/>
                </a:schemeClr>
              </a:solidFill>
              <a:effectLst/>
            </a:endParaRPr>
          </a:p>
          <a:p>
            <a:pPr marL="228600" indent="-228600" eaLnBrk="1" hangingPunct="1">
              <a:lnSpc>
                <a:spcPct val="90000"/>
              </a:lnSpc>
              <a:spcBef>
                <a:spcPct val="10000"/>
              </a:spcBef>
              <a:defRPr/>
            </a:pPr>
            <a:endParaRPr lang="en-US" sz="2400" b="1" dirty="0" smtClean="0">
              <a:solidFill>
                <a:schemeClr val="accent1">
                  <a:lumMod val="50000"/>
                </a:schemeClr>
              </a:solidFill>
              <a:effectLst/>
            </a:endParaRPr>
          </a:p>
        </p:txBody>
      </p:sp>
      <p:sp>
        <p:nvSpPr>
          <p:cNvPr id="6" name="TextBox 5"/>
          <p:cNvSpPr txBox="1"/>
          <p:nvPr/>
        </p:nvSpPr>
        <p:spPr>
          <a:xfrm>
            <a:off x="0" y="0"/>
            <a:ext cx="9144000" cy="1046163"/>
          </a:xfrm>
          <a:prstGeom prst="rect">
            <a:avLst/>
          </a:prstGeom>
          <a:solidFill>
            <a:schemeClr val="accent1">
              <a:lumMod val="50000"/>
            </a:schemeClr>
          </a:solidFill>
        </p:spPr>
        <p:txBody>
          <a:bodyPr>
            <a:spAutoFit/>
          </a:bodyPr>
          <a:lstStyle/>
          <a:p>
            <a:pPr>
              <a:defRPr/>
            </a:pPr>
            <a:endParaRPr lang="en-US" sz="1000" dirty="0">
              <a:solidFill>
                <a:schemeClr val="bg2"/>
              </a:solidFill>
              <a:latin typeface="+mj-lt"/>
            </a:endParaRPr>
          </a:p>
          <a:p>
            <a:pPr>
              <a:defRPr/>
            </a:pPr>
            <a:r>
              <a:rPr lang="en-US" sz="3600" u="none" dirty="0">
                <a:solidFill>
                  <a:srgbClr val="FFFFFF"/>
                </a:solidFill>
                <a:latin typeface="+mj-lt"/>
              </a:rPr>
              <a:t> THE </a:t>
            </a:r>
            <a:r>
              <a:rPr lang="en-US" sz="3600" u="none" dirty="0" smtClean="0">
                <a:solidFill>
                  <a:srgbClr val="FFFFFF"/>
                </a:solidFill>
                <a:latin typeface="+mj-lt"/>
              </a:rPr>
              <a:t>FACULTY EXPERIENCE</a:t>
            </a:r>
            <a:endParaRPr lang="en-US" sz="3600" u="none" dirty="0">
              <a:solidFill>
                <a:srgbClr val="FFFFFF"/>
              </a:solidFill>
              <a:latin typeface="+mj-lt"/>
            </a:endParaRPr>
          </a:p>
          <a:p>
            <a:pPr>
              <a:defRPr/>
            </a:pPr>
            <a:endParaRPr lang="en-US" sz="1600" dirty="0">
              <a:solidFill>
                <a:schemeClr val="bg2"/>
              </a:solidFill>
            </a:endParaRPr>
          </a:p>
        </p:txBody>
      </p:sp>
      <p:cxnSp>
        <p:nvCxnSpPr>
          <p:cNvPr id="46087" name="Straight Connector 7"/>
          <p:cNvCxnSpPr>
            <a:cxnSpLocks noChangeShapeType="1"/>
          </p:cNvCxnSpPr>
          <p:nvPr/>
        </p:nvCxnSpPr>
        <p:spPr bwMode="auto">
          <a:xfrm>
            <a:off x="152400" y="762000"/>
            <a:ext cx="8839200" cy="0"/>
          </a:xfrm>
          <a:prstGeom prst="line">
            <a:avLst/>
          </a:prstGeom>
          <a:noFill/>
          <a:ln w="19050" algn="ctr">
            <a:solidFill>
              <a:srgbClr val="FFFFFF"/>
            </a:solidFill>
            <a:round/>
            <a:headEnd/>
            <a:tailEnd/>
          </a:ln>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72290EBD-63E6-4B60-9B7D-0F8F7E3A00E6}" type="slidenum">
              <a:rPr lang="en-US" sz="1200" u="none"/>
              <a:pPr algn="r" eaLnBrk="1" hangingPunct="1"/>
              <a:t>20</a:t>
            </a:fld>
            <a:endParaRPr lang="en-US" sz="1200" u="none"/>
          </a:p>
        </p:txBody>
      </p:sp>
      <p:sp>
        <p:nvSpPr>
          <p:cNvPr id="9221" name="Slide Number Placeholder 7"/>
          <p:cNvSpPr>
            <a:spLocks noGrp="1"/>
          </p:cNvSpPr>
          <p:nvPr>
            <p:ph type="sldNum" sz="quarter" idx="11"/>
          </p:nvPr>
        </p:nvSpPr>
        <p:spPr>
          <a:noFill/>
        </p:spPr>
        <p:txBody>
          <a:bodyPr/>
          <a:lstStyle/>
          <a:p>
            <a:fld id="{CF1C8B1B-B788-407E-84A3-268AB9874CAF}" type="slidenum">
              <a:rPr lang="en-US" smtClean="0"/>
              <a:pPr/>
              <a:t>20</a:t>
            </a:fld>
            <a:endParaRPr lang="en-US" smtClean="0"/>
          </a:p>
        </p:txBody>
      </p:sp>
      <p:sp>
        <p:nvSpPr>
          <p:cNvPr id="15365"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smtClean="0">
                <a:solidFill>
                  <a:schemeClr val="accent1">
                    <a:lumMod val="50000"/>
                  </a:schemeClr>
                </a:solidFill>
              </a:rPr>
              <a:t>Workplace Satisfaction</a:t>
            </a:r>
            <a:r>
              <a:rPr lang="en-US" sz="1600" dirty="0" smtClean="0"/>
              <a:t/>
            </a:r>
            <a:br>
              <a:rPr lang="en-US" sz="1600" dirty="0" smtClean="0"/>
            </a:br>
            <a:r>
              <a:rPr lang="en-US" sz="1600" i="1" dirty="0" smtClean="0">
                <a:solidFill>
                  <a:schemeClr val="accent1"/>
                </a:solidFill>
              </a:rPr>
              <a:t>Workplace Satisfaction </a:t>
            </a:r>
            <a:r>
              <a:rPr lang="en-US" sz="1600" dirty="0" smtClean="0">
                <a:solidFill>
                  <a:schemeClr val="accent1"/>
                </a:solidFill>
              </a:rPr>
              <a:t>measures the extent to which faculty are satisfied with their working environment.</a:t>
            </a:r>
          </a:p>
        </p:txBody>
      </p:sp>
      <p:graphicFrame>
        <p:nvGraphicFramePr>
          <p:cNvPr id="9" name="Faculty Interaction"/>
          <p:cNvGraphicFramePr>
            <a:graphicFrameLocks noChangeAspect="1"/>
          </p:cNvGraphicFramePr>
          <p:nvPr>
            <p:custDataLst>
              <p:tags r:id="rId1"/>
            </p:custDataLst>
            <p:extLst>
              <p:ext uri="{D42A27DB-BD31-4B8C-83A1-F6EECF244321}">
                <p14:modId xmlns:p14="http://schemas.microsoft.com/office/powerpoint/2010/main" val="1959548314"/>
              </p:ext>
            </p:ext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5368" name="Rectangle 9"/>
          <p:cNvSpPr>
            <a:spLocks noChangeArrowheads="1"/>
          </p:cNvSpPr>
          <p:nvPr/>
        </p:nvSpPr>
        <p:spPr bwMode="auto">
          <a:xfrm>
            <a:off x="1219200" y="5943600"/>
            <a:ext cx="3200400" cy="276999"/>
          </a:xfrm>
          <a:prstGeom prst="rect">
            <a:avLst/>
          </a:prstGeom>
          <a:noFill/>
          <a:ln w="9525">
            <a:noFill/>
            <a:miter lim="800000"/>
            <a:headEnd/>
            <a:tailEnd/>
          </a:ln>
        </p:spPr>
        <p:txBody>
          <a:bodyPr wrap="square">
            <a:spAutoFit/>
          </a:bodyPr>
          <a:lstStyle/>
          <a:p>
            <a:pP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11" name="TextBox 1"/>
          <p:cNvSpPr txBox="1"/>
          <p:nvPr/>
        </p:nvSpPr>
        <p:spPr>
          <a:xfrm>
            <a:off x="5715000" y="2438400"/>
            <a:ext cx="3124200" cy="3124200"/>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1200" u="none" dirty="0" smtClean="0">
                <a:solidFill>
                  <a:schemeClr val="accent1">
                    <a:lumMod val="50000"/>
                  </a:schemeClr>
                </a:solidFill>
              </a:rPr>
              <a:t>	</a:t>
            </a:r>
            <a:r>
              <a:rPr lang="en-US" sz="1200" dirty="0" smtClean="0">
                <a:solidFill>
                  <a:schemeClr val="accent1">
                    <a:lumMod val="50000"/>
                  </a:schemeClr>
                </a:solidFill>
              </a:rPr>
              <a:t>Construct Items</a:t>
            </a:r>
          </a:p>
          <a:p>
            <a:pPr>
              <a:defRPr/>
            </a:pPr>
            <a:endParaRPr lang="en-US" sz="1200" dirty="0" smtClean="0">
              <a:solidFill>
                <a:schemeClr val="accent1">
                  <a:lumMod val="50000"/>
                </a:schemeClr>
              </a:solidFill>
            </a:endParaRPr>
          </a:p>
          <a:p>
            <a:pPr marL="114300" indent="-114300">
              <a:buFont typeface="Arial" pitchFamily="34" charset="0"/>
              <a:buChar char="•"/>
              <a:defRPr/>
            </a:pPr>
            <a:r>
              <a:rPr lang="en-US" sz="1200" u="none" dirty="0" smtClean="0">
                <a:solidFill>
                  <a:schemeClr val="accent1">
                    <a:lumMod val="50000"/>
                  </a:schemeClr>
                </a:solidFill>
              </a:rPr>
              <a:t>Autonomy and independence</a:t>
            </a:r>
          </a:p>
          <a:p>
            <a:pPr marL="114300" indent="-114300">
              <a:buFont typeface="Arial" pitchFamily="34" charset="0"/>
              <a:buChar char="•"/>
              <a:defRPr/>
            </a:pPr>
            <a:r>
              <a:rPr lang="en-US" sz="1200" u="none" dirty="0" smtClean="0">
                <a:solidFill>
                  <a:schemeClr val="accent1">
                    <a:lumMod val="50000"/>
                  </a:schemeClr>
                </a:solidFill>
              </a:rPr>
              <a:t>Professional relationships with other faculty</a:t>
            </a:r>
          </a:p>
          <a:p>
            <a:pPr marL="114300" indent="-114300">
              <a:buFont typeface="Arial" pitchFamily="34" charset="0"/>
              <a:buChar char="•"/>
              <a:defRPr/>
            </a:pPr>
            <a:r>
              <a:rPr lang="en-US" sz="1200" u="none" dirty="0" smtClean="0">
                <a:solidFill>
                  <a:schemeClr val="accent1">
                    <a:lumMod val="50000"/>
                  </a:schemeClr>
                </a:solidFill>
              </a:rPr>
              <a:t>Competency of colleagues</a:t>
            </a:r>
          </a:p>
          <a:p>
            <a:pPr marL="114300" indent="-114300">
              <a:buFont typeface="Arial" pitchFamily="34" charset="0"/>
              <a:buChar char="•"/>
              <a:defRPr/>
            </a:pPr>
            <a:r>
              <a:rPr lang="en-US" sz="1200" u="none" dirty="0" smtClean="0">
                <a:solidFill>
                  <a:schemeClr val="accent1">
                    <a:lumMod val="50000"/>
                  </a:schemeClr>
                </a:solidFill>
              </a:rPr>
              <a:t>Departmental leadership</a:t>
            </a:r>
          </a:p>
          <a:p>
            <a:pPr marL="114300" indent="-114300">
              <a:buFont typeface="Arial" pitchFamily="34" charset="0"/>
              <a:buChar char="•"/>
              <a:defRPr/>
            </a:pPr>
            <a:r>
              <a:rPr lang="en-US" sz="1200" u="none" dirty="0" smtClean="0">
                <a:solidFill>
                  <a:schemeClr val="accent1">
                    <a:lumMod val="50000"/>
                  </a:schemeClr>
                </a:solidFill>
              </a:rPr>
              <a:t>Course assignments</a:t>
            </a:r>
            <a:endParaRPr lang="en-US" sz="1200" dirty="0" smtClean="0">
              <a:solidFill>
                <a:schemeClr val="accent1">
                  <a:lumMod val="50000"/>
                </a:schemeClr>
              </a:solidFill>
            </a:endParaRPr>
          </a:p>
        </p:txBody>
      </p:sp>
      <p:sp>
        <p:nvSpPr>
          <p:cNvPr id="8" name="Footer Placeholder 7"/>
          <p:cNvSpPr>
            <a:spLocks noGrp="1"/>
          </p:cNvSpPr>
          <p:nvPr>
            <p:ph type="ftr" sz="quarter" idx="10"/>
          </p:nvPr>
        </p:nvSpPr>
        <p:spPr/>
        <p:txBody>
          <a:bodyPr/>
          <a:lstStyle/>
          <a:p>
            <a:pPr>
              <a:defRPr/>
            </a:pPr>
            <a:r>
              <a:rPr lang="en-US" smtClean="0"/>
              <a:t>2014 HERI Faculty Survey</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72290EBD-63E6-4B60-9B7D-0F8F7E3A00E6}" type="slidenum">
              <a:rPr lang="en-US" sz="1200" u="none"/>
              <a:pPr algn="r" eaLnBrk="1" hangingPunct="1"/>
              <a:t>21</a:t>
            </a:fld>
            <a:endParaRPr lang="en-US" sz="1200" u="none"/>
          </a:p>
        </p:txBody>
      </p:sp>
      <p:sp>
        <p:nvSpPr>
          <p:cNvPr id="9221" name="Slide Number Placeholder 7"/>
          <p:cNvSpPr>
            <a:spLocks noGrp="1"/>
          </p:cNvSpPr>
          <p:nvPr>
            <p:ph type="sldNum" sz="quarter" idx="11"/>
          </p:nvPr>
        </p:nvSpPr>
        <p:spPr>
          <a:noFill/>
        </p:spPr>
        <p:txBody>
          <a:bodyPr/>
          <a:lstStyle/>
          <a:p>
            <a:fld id="{CF1C8B1B-B788-407E-84A3-268AB9874CAF}" type="slidenum">
              <a:rPr lang="en-US" smtClean="0"/>
              <a:pPr/>
              <a:t>21</a:t>
            </a:fld>
            <a:endParaRPr lang="en-US" smtClean="0"/>
          </a:p>
        </p:txBody>
      </p:sp>
      <p:sp>
        <p:nvSpPr>
          <p:cNvPr id="15365"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smtClean="0">
                <a:solidFill>
                  <a:schemeClr val="accent1">
                    <a:lumMod val="50000"/>
                  </a:schemeClr>
                </a:solidFill>
              </a:rPr>
              <a:t>Satisfaction with Compensation</a:t>
            </a:r>
            <a:r>
              <a:rPr lang="en-US" sz="1600" dirty="0" smtClean="0"/>
              <a:t/>
            </a:r>
            <a:br>
              <a:rPr lang="en-US" sz="1600" dirty="0" smtClean="0"/>
            </a:br>
            <a:r>
              <a:rPr lang="en-US" sz="1600" dirty="0" smtClean="0"/>
              <a:t> </a:t>
            </a:r>
            <a:r>
              <a:rPr lang="en-US" sz="1600" i="1" dirty="0" smtClean="0">
                <a:solidFill>
                  <a:schemeClr val="accent1"/>
                </a:solidFill>
              </a:rPr>
              <a:t>Satisfaction with Compensation </a:t>
            </a:r>
            <a:r>
              <a:rPr lang="en-US" sz="1600" dirty="0" smtClean="0">
                <a:solidFill>
                  <a:schemeClr val="accent1"/>
                </a:solidFill>
              </a:rPr>
              <a:t>measures the extent to which faculty are satisfied with their compensation packages.</a:t>
            </a:r>
          </a:p>
        </p:txBody>
      </p:sp>
      <p:graphicFrame>
        <p:nvGraphicFramePr>
          <p:cNvPr id="9" name="Faculty Interaction"/>
          <p:cNvGraphicFramePr>
            <a:graphicFrameLocks noChangeAspect="1"/>
          </p:cNvGraphicFramePr>
          <p:nvPr>
            <p:custDataLst>
              <p:tags r:id="rId1"/>
            </p:custDataLst>
            <p:extLst>
              <p:ext uri="{D42A27DB-BD31-4B8C-83A1-F6EECF244321}">
                <p14:modId xmlns:p14="http://schemas.microsoft.com/office/powerpoint/2010/main" val="4271865294"/>
              </p:ext>
            </p:ext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5368" name="Rectangle 9"/>
          <p:cNvSpPr>
            <a:spLocks noChangeArrowheads="1"/>
          </p:cNvSpPr>
          <p:nvPr/>
        </p:nvSpPr>
        <p:spPr bwMode="auto">
          <a:xfrm>
            <a:off x="1219200" y="5943600"/>
            <a:ext cx="3200400" cy="276999"/>
          </a:xfrm>
          <a:prstGeom prst="rect">
            <a:avLst/>
          </a:prstGeom>
          <a:noFill/>
          <a:ln w="9525">
            <a:noFill/>
            <a:miter lim="800000"/>
            <a:headEnd/>
            <a:tailEnd/>
          </a:ln>
        </p:spPr>
        <p:txBody>
          <a:bodyPr wrap="square">
            <a:spAutoFit/>
          </a:bodyPr>
          <a:lstStyle/>
          <a:p>
            <a:pP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11" name="TextBox 1"/>
          <p:cNvSpPr txBox="1"/>
          <p:nvPr/>
        </p:nvSpPr>
        <p:spPr>
          <a:xfrm>
            <a:off x="5715000" y="2438400"/>
            <a:ext cx="3124200" cy="3124200"/>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1200" u="none" dirty="0" smtClean="0">
                <a:solidFill>
                  <a:schemeClr val="accent1">
                    <a:lumMod val="50000"/>
                  </a:schemeClr>
                </a:solidFill>
              </a:rPr>
              <a:t>	</a:t>
            </a:r>
            <a:r>
              <a:rPr lang="en-US" sz="1200" dirty="0" smtClean="0">
                <a:solidFill>
                  <a:schemeClr val="accent1">
                    <a:lumMod val="50000"/>
                  </a:schemeClr>
                </a:solidFill>
              </a:rPr>
              <a:t>Construct Items</a:t>
            </a:r>
          </a:p>
          <a:p>
            <a:pPr>
              <a:defRPr/>
            </a:pPr>
            <a:endParaRPr lang="en-US" sz="1200" dirty="0" smtClean="0">
              <a:solidFill>
                <a:schemeClr val="accent1">
                  <a:lumMod val="50000"/>
                </a:schemeClr>
              </a:solidFill>
            </a:endParaRPr>
          </a:p>
          <a:p>
            <a:pPr marL="114300" indent="-114300">
              <a:buFont typeface="Arial" pitchFamily="34" charset="0"/>
              <a:buChar char="•"/>
              <a:defRPr/>
            </a:pPr>
            <a:r>
              <a:rPr lang="en-US" sz="1200" u="none" dirty="0" smtClean="0">
                <a:solidFill>
                  <a:schemeClr val="accent1">
                    <a:lumMod val="50000"/>
                  </a:schemeClr>
                </a:solidFill>
              </a:rPr>
              <a:t>Salary</a:t>
            </a:r>
          </a:p>
          <a:p>
            <a:pPr marL="114300" indent="-114300">
              <a:buFont typeface="Arial" pitchFamily="34" charset="0"/>
              <a:buChar char="•"/>
              <a:defRPr/>
            </a:pPr>
            <a:r>
              <a:rPr lang="en-US" sz="1200" u="none" dirty="0" smtClean="0">
                <a:solidFill>
                  <a:schemeClr val="accent1">
                    <a:lumMod val="50000"/>
                  </a:schemeClr>
                </a:solidFill>
              </a:rPr>
              <a:t>Retirement benefits</a:t>
            </a:r>
          </a:p>
          <a:p>
            <a:pPr marL="114300" indent="-114300">
              <a:buFont typeface="Arial" pitchFamily="34" charset="0"/>
              <a:buChar char="•"/>
              <a:defRPr/>
            </a:pPr>
            <a:r>
              <a:rPr lang="en-US" sz="1200" u="none" dirty="0" smtClean="0">
                <a:solidFill>
                  <a:schemeClr val="accent1">
                    <a:lumMod val="50000"/>
                  </a:schemeClr>
                </a:solidFill>
              </a:rPr>
              <a:t>Opportunity for scholarly pursuits</a:t>
            </a:r>
          </a:p>
          <a:p>
            <a:pPr marL="114300" indent="-114300">
              <a:buFont typeface="Arial" pitchFamily="34" charset="0"/>
              <a:buChar char="•"/>
              <a:defRPr/>
            </a:pPr>
            <a:r>
              <a:rPr lang="en-US" sz="1200" u="none" dirty="0" smtClean="0">
                <a:solidFill>
                  <a:schemeClr val="accent1">
                    <a:lumMod val="50000"/>
                  </a:schemeClr>
                </a:solidFill>
              </a:rPr>
              <a:t>Teaching load</a:t>
            </a:r>
          </a:p>
          <a:p>
            <a:pPr marL="114300" indent="-114300">
              <a:buFont typeface="Arial" pitchFamily="34" charset="0"/>
              <a:buChar char="•"/>
              <a:defRPr/>
            </a:pPr>
            <a:r>
              <a:rPr lang="en-US" sz="1200" u="none" dirty="0" smtClean="0">
                <a:solidFill>
                  <a:schemeClr val="accent1">
                    <a:lumMod val="50000"/>
                  </a:schemeClr>
                </a:solidFill>
              </a:rPr>
              <a:t>Job security</a:t>
            </a:r>
          </a:p>
          <a:p>
            <a:pPr marL="114300" indent="-114300">
              <a:buFont typeface="Arial" pitchFamily="34" charset="0"/>
              <a:buChar char="•"/>
              <a:defRPr/>
            </a:pPr>
            <a:r>
              <a:rPr lang="en-US" sz="1200" u="none" dirty="0" smtClean="0">
                <a:solidFill>
                  <a:schemeClr val="accent1">
                    <a:lumMod val="50000"/>
                  </a:schemeClr>
                </a:solidFill>
              </a:rPr>
              <a:t>Prospects for career advancement</a:t>
            </a:r>
            <a:endParaRPr lang="en-US" sz="1200" dirty="0" smtClean="0">
              <a:solidFill>
                <a:schemeClr val="accent1">
                  <a:lumMod val="50000"/>
                </a:schemeClr>
              </a:solidFill>
            </a:endParaRPr>
          </a:p>
        </p:txBody>
      </p:sp>
      <p:sp>
        <p:nvSpPr>
          <p:cNvPr id="8" name="Footer Placeholder 7"/>
          <p:cNvSpPr>
            <a:spLocks noGrp="1"/>
          </p:cNvSpPr>
          <p:nvPr>
            <p:ph type="ftr" sz="quarter" idx="10"/>
          </p:nvPr>
        </p:nvSpPr>
        <p:spPr/>
        <p:txBody>
          <a:bodyPr/>
          <a:lstStyle/>
          <a:p>
            <a:pPr>
              <a:defRPr/>
            </a:pPr>
            <a:r>
              <a:rPr lang="en-US" smtClean="0"/>
              <a:t>2014 HERI Faculty Survey</a:t>
            </a:r>
            <a:endParaRPr lang="en-US"/>
          </a:p>
        </p:txBody>
      </p:sp>
    </p:spTree>
    <p:extLst>
      <p:ext uri="{BB962C8B-B14F-4D97-AF65-F5344CB8AC3E}">
        <p14:creationId xmlns:p14="http://schemas.microsoft.com/office/powerpoint/2010/main" val="20680849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22</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22</a:t>
            </a:fld>
            <a:endParaRPr lang="en-US" smtClean="0"/>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r>
              <a:rPr lang="en-US" sz="1600" dirty="0" smtClean="0">
                <a:solidFill>
                  <a:schemeClr val="accent1">
                    <a:lumMod val="50000"/>
                  </a:schemeClr>
                </a:solidFill>
              </a:rPr>
              <a:t/>
            </a:r>
            <a:br>
              <a:rPr lang="en-US" sz="1600" dirty="0" smtClean="0">
                <a:solidFill>
                  <a:schemeClr val="accent1">
                    <a:lumMod val="50000"/>
                  </a:schemeClr>
                </a:solidFill>
              </a:rPr>
            </a:br>
            <a:r>
              <a:rPr lang="en-US" dirty="0" smtClean="0">
                <a:solidFill>
                  <a:schemeClr val="accent1">
                    <a:lumMod val="50000"/>
                  </a:schemeClr>
                </a:solidFill>
              </a:rPr>
              <a:t>Faculty Satisfaction with Pay Equity and Family Flexibility</a:t>
            </a:r>
            <a:br>
              <a:rPr lang="en-US" dirty="0" smtClean="0">
                <a:solidFill>
                  <a:schemeClr val="accent1">
                    <a:lumMod val="50000"/>
                  </a:schemeClr>
                </a:solidFill>
              </a:rPr>
            </a:br>
            <a:endParaRPr lang="en-US" sz="1600" dirty="0" smtClean="0">
              <a:solidFill>
                <a:schemeClr val="accent1"/>
              </a:solidFill>
            </a:endParaRPr>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4166831617"/>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smtClean="0">
                <a:solidFill>
                  <a:schemeClr val="accent1">
                    <a:lumMod val="50000"/>
                  </a:schemeClr>
                </a:solidFill>
              </a:rPr>
              <a:t>Very Satisfied</a:t>
            </a:r>
            <a:endParaRPr lang="en-US" sz="1200" u="none" dirty="0">
              <a:solidFill>
                <a:schemeClr val="accent1">
                  <a:lumMod val="50000"/>
                </a:schemeClr>
              </a:solidFill>
            </a:endParaRPr>
          </a:p>
          <a:p>
            <a:pPr>
              <a:defRPr/>
            </a:pPr>
            <a:r>
              <a:rPr lang="en-US" sz="1400" u="none" dirty="0">
                <a:solidFill>
                  <a:srgbClr val="7680AC"/>
                </a:solidFill>
              </a:rPr>
              <a:t>■</a:t>
            </a:r>
            <a:r>
              <a:rPr lang="en-US" sz="1400" u="none" dirty="0">
                <a:solidFill>
                  <a:srgbClr val="CCFFFF"/>
                </a:solidFill>
              </a:rPr>
              <a:t> </a:t>
            </a:r>
            <a:r>
              <a:rPr lang="en-US" sz="1200" u="none" dirty="0" smtClean="0">
                <a:solidFill>
                  <a:schemeClr val="accent1">
                    <a:lumMod val="50000"/>
                  </a:schemeClr>
                </a:solidFill>
              </a:rPr>
              <a:t>Satisfied</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a:t>
            </a:r>
            <a:r>
              <a:rPr lang="en-US" sz="1400" u="none" dirty="0">
                <a:solidFill>
                  <a:schemeClr val="accent2"/>
                </a:solidFill>
              </a:rPr>
              <a:t> </a:t>
            </a:r>
            <a:r>
              <a:rPr lang="en-US" sz="1200" u="none" dirty="0" smtClean="0">
                <a:solidFill>
                  <a:schemeClr val="accent1">
                    <a:lumMod val="50000"/>
                  </a:schemeClr>
                </a:solidFill>
              </a:rPr>
              <a:t>Very Satisfied</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smtClean="0">
                <a:solidFill>
                  <a:schemeClr val="accent1">
                    <a:lumMod val="50000"/>
                  </a:schemeClr>
                </a:solidFill>
              </a:rPr>
              <a:t>Satisfied</a:t>
            </a:r>
            <a:endParaRPr lang="en-US" sz="1200" u="none" dirty="0">
              <a:solidFill>
                <a:schemeClr val="accent1">
                  <a:lumMod val="50000"/>
                </a:schemeClr>
              </a:solidFill>
            </a:endParaRPr>
          </a:p>
          <a:p>
            <a:pPr>
              <a:defRPr/>
            </a:pPr>
            <a:endParaRPr lang="en-US" sz="1200" b="1" u="none" dirty="0"/>
          </a:p>
        </p:txBody>
      </p:sp>
      <p:sp>
        <p:nvSpPr>
          <p:cNvPr id="10" name="TextBox 9"/>
          <p:cNvSpPr txBox="1">
            <a:spLocks noChangeArrowheads="1"/>
          </p:cNvSpPr>
          <p:nvPr/>
        </p:nvSpPr>
        <p:spPr bwMode="auto">
          <a:xfrm>
            <a:off x="457200" y="5181600"/>
            <a:ext cx="8686800" cy="1169551"/>
          </a:xfrm>
          <a:prstGeom prst="rect">
            <a:avLst/>
          </a:prstGeom>
          <a:noFill/>
          <a:ln w="9525">
            <a:noFill/>
            <a:miter lim="800000"/>
            <a:headEnd/>
            <a:tailEnd/>
          </a:ln>
        </p:spPr>
        <p:txBody>
          <a:bodyPr numCol="3">
            <a:spAutoFit/>
          </a:bodyPr>
          <a:lstStyle/>
          <a:p>
            <a:pPr algn="ctr">
              <a:defRPr/>
            </a:pPr>
            <a:r>
              <a:rPr lang="en-US" sz="1400" u="none" dirty="0" smtClean="0">
                <a:solidFill>
                  <a:schemeClr val="accent1">
                    <a:lumMod val="50000"/>
                  </a:schemeClr>
                </a:solidFill>
              </a:rPr>
              <a:t>Relative equity of salary and job benefits</a:t>
            </a:r>
            <a:endParaRPr lang="en-US" sz="1400" u="none" dirty="0">
              <a:solidFill>
                <a:schemeClr val="accent1">
                  <a:lumMod val="50000"/>
                </a:schemeClr>
              </a:solidFill>
            </a:endParaRPr>
          </a:p>
          <a:p>
            <a:pPr algn="ctr">
              <a:defRPr/>
            </a:pPr>
            <a:endParaRPr lang="en-US" sz="1400" u="none" dirty="0">
              <a:solidFill>
                <a:schemeClr val="accent1">
                  <a:lumMod val="50000"/>
                </a:schemeClr>
              </a:solidFill>
            </a:endParaRPr>
          </a:p>
          <a:p>
            <a:pPr algn="ctr">
              <a:defRPr/>
            </a:pPr>
            <a:endParaRPr lang="en-US" sz="1400" u="none" dirty="0" smtClean="0">
              <a:solidFill>
                <a:schemeClr val="accent1">
                  <a:lumMod val="50000"/>
                </a:schemeClr>
              </a:solidFill>
            </a:endParaRPr>
          </a:p>
          <a:p>
            <a:pPr algn="ctr">
              <a:defRPr/>
            </a:pPr>
            <a:endParaRPr lang="en-US" sz="1400" u="none" dirty="0">
              <a:solidFill>
                <a:schemeClr val="accent1">
                  <a:lumMod val="50000"/>
                </a:schemeClr>
              </a:solidFill>
            </a:endParaRPr>
          </a:p>
          <a:p>
            <a:pPr algn="ctr">
              <a:defRPr/>
            </a:pPr>
            <a:endParaRPr lang="en-US" sz="1400" u="none" dirty="0">
              <a:solidFill>
                <a:schemeClr val="accent1">
                  <a:lumMod val="50000"/>
                </a:schemeClr>
              </a:solidFill>
            </a:endParaRPr>
          </a:p>
          <a:p>
            <a:pPr algn="ctr">
              <a:defRPr/>
            </a:pPr>
            <a:r>
              <a:rPr lang="en-US" sz="1400" u="none" dirty="0" smtClean="0">
                <a:solidFill>
                  <a:schemeClr val="accent1">
                    <a:lumMod val="50000"/>
                  </a:schemeClr>
                </a:solidFill>
              </a:rPr>
              <a:t>Flexibility in relation to family </a:t>
            </a:r>
          </a:p>
          <a:p>
            <a:pPr algn="ctr">
              <a:defRPr/>
            </a:pPr>
            <a:r>
              <a:rPr lang="en-US" sz="1400" u="none" dirty="0" smtClean="0">
                <a:solidFill>
                  <a:schemeClr val="accent1">
                    <a:lumMod val="50000"/>
                  </a:schemeClr>
                </a:solidFill>
              </a:rPr>
              <a:t>matters or emergencies</a:t>
            </a:r>
            <a:endParaRPr lang="en-US" sz="1400" u="none" dirty="0">
              <a:solidFill>
                <a:schemeClr val="accent1">
                  <a:lumMod val="50000"/>
                </a:schemeClr>
              </a:solidFill>
            </a:endParaRPr>
          </a:p>
          <a:p>
            <a:pPr algn="ctr">
              <a:defRPr/>
            </a:pPr>
            <a:endParaRPr lang="en-US" sz="1400" u="none" dirty="0">
              <a:solidFill>
                <a:schemeClr val="accent1">
                  <a:lumMod val="50000"/>
                </a:schemeClr>
              </a:solidFill>
            </a:endParaRPr>
          </a:p>
          <a:p>
            <a:pPr algn="ctr">
              <a:defRPr/>
            </a:pPr>
            <a:endParaRPr lang="en-US" sz="1400" u="none" dirty="0">
              <a:solidFill>
                <a:schemeClr val="accent1">
                  <a:lumMod val="50000"/>
                </a:schemeClr>
              </a:solidFill>
            </a:endParaRPr>
          </a:p>
          <a:p>
            <a:pPr algn="ctr">
              <a:defRPr/>
            </a:pPr>
            <a:endParaRPr lang="en-US" sz="1400" u="none" dirty="0">
              <a:solidFill>
                <a:schemeClr val="accent1">
                  <a:lumMod val="50000"/>
                </a:schemeClr>
              </a:solidFill>
            </a:endParaRPr>
          </a:p>
          <a:p>
            <a:pPr algn="ctr">
              <a:defRPr/>
            </a:pPr>
            <a:r>
              <a:rPr lang="en-US" sz="1400" u="none" dirty="0" smtClean="0">
                <a:solidFill>
                  <a:schemeClr val="accent1">
                    <a:lumMod val="50000"/>
                  </a:schemeClr>
                </a:solidFill>
              </a:rPr>
              <a:t>Overall job satisfaction</a:t>
            </a:r>
            <a:endParaRPr lang="en-US" sz="1400" u="none" dirty="0">
              <a:solidFill>
                <a:schemeClr val="accent1">
                  <a:lumMod val="50000"/>
                </a:schemeClr>
              </a:solidFill>
            </a:endParaRPr>
          </a:p>
          <a:p>
            <a:pPr algn="ctr">
              <a:defRPr/>
            </a:pPr>
            <a:endParaRPr lang="en-US" sz="1400" u="none" dirty="0">
              <a:solidFill>
                <a:schemeClr val="accent1">
                  <a:lumMod val="50000"/>
                </a:schemeClr>
              </a:solidFill>
            </a:endParaRPr>
          </a:p>
        </p:txBody>
      </p:sp>
      <p:sp>
        <p:nvSpPr>
          <p:cNvPr id="8" name="Footer Placeholder 7"/>
          <p:cNvSpPr>
            <a:spLocks noGrp="1"/>
          </p:cNvSpPr>
          <p:nvPr>
            <p:ph type="ftr" sz="quarter" idx="10"/>
          </p:nvPr>
        </p:nvSpPr>
        <p:spPr/>
        <p:txBody>
          <a:bodyPr/>
          <a:lstStyle/>
          <a:p>
            <a:pPr>
              <a:defRPr/>
            </a:pPr>
            <a:r>
              <a:rPr lang="en-US" dirty="0" smtClean="0"/>
              <a:t>2014 HERI Faculty Survey</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23</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23</a:t>
            </a:fld>
            <a:endParaRPr lang="en-US" smtClean="0"/>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r>
              <a:rPr lang="en-US" sz="1600" dirty="0" smtClean="0">
                <a:solidFill>
                  <a:schemeClr val="accent1">
                    <a:lumMod val="50000"/>
                  </a:schemeClr>
                </a:solidFill>
              </a:rPr>
              <a:t/>
            </a:r>
            <a:br>
              <a:rPr lang="en-US" sz="1600" dirty="0" smtClean="0">
                <a:solidFill>
                  <a:schemeClr val="accent1">
                    <a:lumMod val="50000"/>
                  </a:schemeClr>
                </a:solidFill>
              </a:rPr>
            </a:br>
            <a:r>
              <a:rPr lang="en-US" dirty="0" smtClean="0">
                <a:solidFill>
                  <a:schemeClr val="accent1">
                    <a:lumMod val="50000"/>
                  </a:schemeClr>
                </a:solidFill>
              </a:rPr>
              <a:t>Overall Faculty Job Satisfaction</a:t>
            </a:r>
            <a:br>
              <a:rPr lang="en-US" dirty="0" smtClean="0">
                <a:solidFill>
                  <a:schemeClr val="accent1">
                    <a:lumMod val="50000"/>
                  </a:schemeClr>
                </a:solidFill>
              </a:rPr>
            </a:br>
            <a:endParaRPr lang="en-US" sz="1600" dirty="0" smtClean="0">
              <a:solidFill>
                <a:schemeClr val="accent1"/>
              </a:solidFill>
            </a:endParaRPr>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2485750283"/>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962400" y="5638800"/>
            <a:ext cx="2286000" cy="1077218"/>
          </a:xfrm>
          <a:prstGeom prst="rect">
            <a:avLst/>
          </a:prstGeom>
          <a:noFill/>
          <a:ln w="9525">
            <a:noFill/>
            <a:miter lim="800000"/>
            <a:headEnd/>
            <a:tailEnd/>
          </a:ln>
        </p:spPr>
        <p:txBody>
          <a:bodyPr wrap="square"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smtClean="0">
                <a:solidFill>
                  <a:schemeClr val="accent1">
                    <a:lumMod val="50000"/>
                  </a:schemeClr>
                </a:solidFill>
              </a:rPr>
              <a:t>Very Satisfied</a:t>
            </a:r>
            <a:endParaRPr lang="en-US" sz="1200" u="none" dirty="0">
              <a:solidFill>
                <a:schemeClr val="accent1">
                  <a:lumMod val="50000"/>
                </a:schemeClr>
              </a:solidFill>
            </a:endParaRPr>
          </a:p>
          <a:p>
            <a:pPr>
              <a:defRPr/>
            </a:pPr>
            <a:r>
              <a:rPr lang="en-US" sz="1400" u="none" dirty="0">
                <a:solidFill>
                  <a:srgbClr val="7680AC"/>
                </a:solidFill>
              </a:rPr>
              <a:t>■</a:t>
            </a:r>
            <a:r>
              <a:rPr lang="en-US" sz="1400" u="none" dirty="0">
                <a:solidFill>
                  <a:srgbClr val="CCFFFF"/>
                </a:solidFill>
              </a:rPr>
              <a:t> </a:t>
            </a:r>
            <a:r>
              <a:rPr lang="en-US" sz="1200" u="none" dirty="0" smtClean="0">
                <a:solidFill>
                  <a:schemeClr val="accent1">
                    <a:lumMod val="50000"/>
                  </a:schemeClr>
                </a:solidFill>
              </a:rPr>
              <a:t>Satisfied</a:t>
            </a:r>
            <a:endParaRPr lang="en-US" sz="1400" u="none" dirty="0">
              <a:solidFill>
                <a:schemeClr val="accent1">
                  <a:lumMod val="50000"/>
                </a:schemeClr>
              </a:solidFill>
            </a:endParaRPr>
          </a:p>
          <a:p>
            <a:pPr>
              <a:defRPr/>
            </a:pPr>
            <a:endParaRPr lang="en-US" sz="1200" b="1" u="none" dirty="0"/>
          </a:p>
          <a:p>
            <a:pPr>
              <a:defRPr/>
            </a:pPr>
            <a:endParaRPr lang="en-US" sz="1200" b="1" u="none" dirty="0"/>
          </a:p>
        </p:txBody>
      </p:sp>
      <p:sp>
        <p:nvSpPr>
          <p:cNvPr id="10" name="TextBox 9"/>
          <p:cNvSpPr txBox="1">
            <a:spLocks noChangeArrowheads="1"/>
          </p:cNvSpPr>
          <p:nvPr/>
        </p:nvSpPr>
        <p:spPr bwMode="auto">
          <a:xfrm>
            <a:off x="457200" y="5181600"/>
            <a:ext cx="8686800" cy="1169551"/>
          </a:xfrm>
          <a:prstGeom prst="rect">
            <a:avLst/>
          </a:prstGeom>
          <a:noFill/>
          <a:ln w="9525">
            <a:noFill/>
            <a:miter lim="800000"/>
            <a:headEnd/>
            <a:tailEnd/>
          </a:ln>
        </p:spPr>
        <p:txBody>
          <a:bodyPr numCol="7">
            <a:spAutoFit/>
          </a:bodyPr>
          <a:lstStyle/>
          <a:p>
            <a:pPr algn="ctr">
              <a:defRPr/>
            </a:pPr>
            <a:r>
              <a:rPr lang="en-US" sz="1400" u="none" dirty="0" smtClean="0">
                <a:solidFill>
                  <a:schemeClr val="accent1">
                    <a:lumMod val="50000"/>
                  </a:schemeClr>
                </a:solidFill>
              </a:rPr>
              <a:t>American Indian/Alaska Native</a:t>
            </a:r>
            <a:endParaRPr lang="en-US" sz="1400" u="none" dirty="0">
              <a:solidFill>
                <a:schemeClr val="accent1">
                  <a:lumMod val="50000"/>
                </a:schemeClr>
              </a:solidFill>
            </a:endParaRPr>
          </a:p>
          <a:p>
            <a:pPr algn="ctr">
              <a:defRPr/>
            </a:pPr>
            <a:endParaRPr lang="en-US" sz="1400" u="none" dirty="0">
              <a:solidFill>
                <a:schemeClr val="accent1">
                  <a:lumMod val="50000"/>
                </a:schemeClr>
              </a:solidFill>
            </a:endParaRPr>
          </a:p>
          <a:p>
            <a:pPr algn="ctr">
              <a:defRPr/>
            </a:pPr>
            <a:endParaRPr lang="en-US" sz="1400" u="none" dirty="0" smtClean="0">
              <a:solidFill>
                <a:schemeClr val="accent1">
                  <a:lumMod val="50000"/>
                </a:schemeClr>
              </a:solidFill>
            </a:endParaRPr>
          </a:p>
          <a:p>
            <a:pPr algn="ctr">
              <a:defRPr/>
            </a:pPr>
            <a:r>
              <a:rPr lang="en-US" sz="1400" u="none" dirty="0" smtClean="0">
                <a:solidFill>
                  <a:schemeClr val="accent1">
                    <a:lumMod val="50000"/>
                  </a:schemeClr>
                </a:solidFill>
              </a:rPr>
              <a:t>Asian/Native Hawaiian/Pacific Islander</a:t>
            </a:r>
            <a:endParaRPr lang="en-US" sz="1400" u="none" dirty="0">
              <a:solidFill>
                <a:schemeClr val="accent1">
                  <a:lumMod val="50000"/>
                </a:schemeClr>
              </a:solidFill>
            </a:endParaRPr>
          </a:p>
          <a:p>
            <a:pPr algn="ctr">
              <a:defRPr/>
            </a:pPr>
            <a:endParaRPr lang="en-US" sz="1400" u="none" dirty="0">
              <a:solidFill>
                <a:schemeClr val="accent1">
                  <a:lumMod val="50000"/>
                </a:schemeClr>
              </a:solidFill>
            </a:endParaRPr>
          </a:p>
          <a:p>
            <a:pPr algn="ctr">
              <a:defRPr/>
            </a:pPr>
            <a:endParaRPr lang="en-US" sz="1400" u="none" dirty="0">
              <a:solidFill>
                <a:schemeClr val="accent1">
                  <a:lumMod val="50000"/>
                </a:schemeClr>
              </a:solidFill>
            </a:endParaRPr>
          </a:p>
          <a:p>
            <a:pPr algn="ctr">
              <a:defRPr/>
            </a:pPr>
            <a:r>
              <a:rPr lang="en-US" sz="1400" u="none" dirty="0" smtClean="0">
                <a:solidFill>
                  <a:schemeClr val="accent1">
                    <a:lumMod val="50000"/>
                  </a:schemeClr>
                </a:solidFill>
              </a:rPr>
              <a:t>African American/</a:t>
            </a:r>
          </a:p>
          <a:p>
            <a:pPr algn="ctr">
              <a:defRPr/>
            </a:pPr>
            <a:r>
              <a:rPr lang="en-US" sz="1400" u="none" dirty="0" smtClean="0">
                <a:solidFill>
                  <a:schemeClr val="accent1">
                    <a:lumMod val="50000"/>
                  </a:schemeClr>
                </a:solidFill>
              </a:rPr>
              <a:t>Black</a:t>
            </a:r>
            <a:endParaRPr lang="en-US" sz="1400" u="none" dirty="0">
              <a:solidFill>
                <a:schemeClr val="accent1">
                  <a:lumMod val="50000"/>
                </a:schemeClr>
              </a:solidFill>
            </a:endParaRPr>
          </a:p>
          <a:p>
            <a:pPr algn="ctr">
              <a:defRPr/>
            </a:pPr>
            <a:endParaRPr lang="en-US" sz="1400" u="none" dirty="0" smtClean="0">
              <a:solidFill>
                <a:schemeClr val="accent1">
                  <a:lumMod val="50000"/>
                </a:schemeClr>
              </a:solidFill>
            </a:endParaRPr>
          </a:p>
          <a:p>
            <a:pPr algn="ctr">
              <a:defRPr/>
            </a:pPr>
            <a:endParaRPr lang="en-US" sz="1400" u="none" dirty="0">
              <a:solidFill>
                <a:schemeClr val="accent1">
                  <a:lumMod val="50000"/>
                </a:schemeClr>
              </a:solidFill>
            </a:endParaRPr>
          </a:p>
          <a:p>
            <a:pPr algn="ctr">
              <a:defRPr/>
            </a:pPr>
            <a:r>
              <a:rPr lang="en-US" sz="1400" u="none" dirty="0" smtClean="0">
                <a:solidFill>
                  <a:schemeClr val="accent1">
                    <a:lumMod val="50000"/>
                  </a:schemeClr>
                </a:solidFill>
              </a:rPr>
              <a:t>Latino</a:t>
            </a:r>
          </a:p>
          <a:p>
            <a:pPr algn="ctr">
              <a:defRPr/>
            </a:pPr>
            <a:endParaRPr lang="en-US" sz="1400" u="none" dirty="0">
              <a:solidFill>
                <a:schemeClr val="accent1">
                  <a:lumMod val="50000"/>
                </a:schemeClr>
              </a:solidFill>
            </a:endParaRPr>
          </a:p>
          <a:p>
            <a:pPr algn="ctr">
              <a:defRPr/>
            </a:pPr>
            <a:endParaRPr lang="en-US" sz="1400" u="none" dirty="0" smtClean="0">
              <a:solidFill>
                <a:schemeClr val="accent1">
                  <a:lumMod val="50000"/>
                </a:schemeClr>
              </a:solidFill>
            </a:endParaRPr>
          </a:p>
          <a:p>
            <a:pPr algn="ctr">
              <a:defRPr/>
            </a:pPr>
            <a:endParaRPr lang="en-US" sz="1400" u="none" dirty="0">
              <a:solidFill>
                <a:schemeClr val="accent1">
                  <a:lumMod val="50000"/>
                </a:schemeClr>
              </a:solidFill>
            </a:endParaRPr>
          </a:p>
          <a:p>
            <a:pPr algn="ctr">
              <a:defRPr/>
            </a:pPr>
            <a:endParaRPr lang="en-US" sz="1400" u="none" dirty="0" smtClean="0">
              <a:solidFill>
                <a:schemeClr val="accent1">
                  <a:lumMod val="50000"/>
                </a:schemeClr>
              </a:solidFill>
            </a:endParaRPr>
          </a:p>
          <a:p>
            <a:pPr algn="ctr">
              <a:defRPr/>
            </a:pPr>
            <a:r>
              <a:rPr lang="en-US" sz="1400" u="none" dirty="0" smtClean="0">
                <a:solidFill>
                  <a:schemeClr val="accent1">
                    <a:lumMod val="50000"/>
                  </a:schemeClr>
                </a:solidFill>
              </a:rPr>
              <a:t>White/Caucasian</a:t>
            </a:r>
          </a:p>
          <a:p>
            <a:pPr algn="ctr">
              <a:defRPr/>
            </a:pPr>
            <a:endParaRPr lang="en-US" sz="1400" u="none" dirty="0">
              <a:solidFill>
                <a:schemeClr val="accent1">
                  <a:lumMod val="50000"/>
                </a:schemeClr>
              </a:solidFill>
            </a:endParaRPr>
          </a:p>
          <a:p>
            <a:pPr algn="ctr">
              <a:defRPr/>
            </a:pPr>
            <a:endParaRPr lang="en-US" sz="1400" u="none" dirty="0" smtClean="0">
              <a:solidFill>
                <a:schemeClr val="accent1">
                  <a:lumMod val="50000"/>
                </a:schemeClr>
              </a:solidFill>
            </a:endParaRPr>
          </a:p>
          <a:p>
            <a:pPr algn="ctr">
              <a:defRPr/>
            </a:pPr>
            <a:endParaRPr lang="en-US" sz="1400" u="none" dirty="0">
              <a:solidFill>
                <a:schemeClr val="accent1">
                  <a:lumMod val="50000"/>
                </a:schemeClr>
              </a:solidFill>
            </a:endParaRPr>
          </a:p>
          <a:p>
            <a:pPr algn="ctr">
              <a:defRPr/>
            </a:pPr>
            <a:endParaRPr lang="en-US" sz="1400" u="none" dirty="0" smtClean="0">
              <a:solidFill>
                <a:schemeClr val="accent1">
                  <a:lumMod val="50000"/>
                </a:schemeClr>
              </a:solidFill>
            </a:endParaRPr>
          </a:p>
          <a:p>
            <a:pPr algn="ctr">
              <a:defRPr/>
            </a:pPr>
            <a:r>
              <a:rPr lang="en-US" sz="1400" u="none" dirty="0" smtClean="0">
                <a:solidFill>
                  <a:schemeClr val="accent1">
                    <a:lumMod val="50000"/>
                  </a:schemeClr>
                </a:solidFill>
              </a:rPr>
              <a:t>Other race/ethnicity</a:t>
            </a:r>
          </a:p>
          <a:p>
            <a:pPr algn="ctr">
              <a:defRPr/>
            </a:pPr>
            <a:endParaRPr lang="en-US" sz="1400" u="none" dirty="0">
              <a:solidFill>
                <a:schemeClr val="accent1">
                  <a:lumMod val="50000"/>
                </a:schemeClr>
              </a:solidFill>
            </a:endParaRPr>
          </a:p>
          <a:p>
            <a:pPr algn="ctr">
              <a:defRPr/>
            </a:pPr>
            <a:endParaRPr lang="en-US" sz="1400" u="none" dirty="0" smtClean="0">
              <a:solidFill>
                <a:schemeClr val="accent1">
                  <a:lumMod val="50000"/>
                </a:schemeClr>
              </a:solidFill>
            </a:endParaRPr>
          </a:p>
          <a:p>
            <a:pPr algn="ctr">
              <a:defRPr/>
            </a:pPr>
            <a:endParaRPr lang="en-US" sz="1400" u="none" dirty="0">
              <a:solidFill>
                <a:schemeClr val="accent1">
                  <a:lumMod val="50000"/>
                </a:schemeClr>
              </a:solidFill>
            </a:endParaRPr>
          </a:p>
          <a:p>
            <a:pPr algn="ctr">
              <a:defRPr/>
            </a:pPr>
            <a:r>
              <a:rPr lang="en-US" sz="1400" u="none" dirty="0" smtClean="0">
                <a:solidFill>
                  <a:schemeClr val="accent1">
                    <a:lumMod val="50000"/>
                  </a:schemeClr>
                </a:solidFill>
              </a:rPr>
              <a:t>More than one race/ethnicity</a:t>
            </a:r>
            <a:endParaRPr lang="en-US" sz="1400" u="none" dirty="0">
              <a:solidFill>
                <a:schemeClr val="accent1">
                  <a:lumMod val="50000"/>
                </a:schemeClr>
              </a:solidFill>
            </a:endParaRPr>
          </a:p>
        </p:txBody>
      </p:sp>
      <p:sp>
        <p:nvSpPr>
          <p:cNvPr id="8" name="Footer Placeholder 7"/>
          <p:cNvSpPr>
            <a:spLocks noGrp="1"/>
          </p:cNvSpPr>
          <p:nvPr>
            <p:ph type="ftr" sz="quarter" idx="10"/>
          </p:nvPr>
        </p:nvSpPr>
        <p:spPr/>
        <p:txBody>
          <a:bodyPr/>
          <a:lstStyle/>
          <a:p>
            <a:pPr>
              <a:defRPr/>
            </a:pPr>
            <a:r>
              <a:rPr lang="en-US" dirty="0" smtClean="0"/>
              <a:t>2014 HERI Faculty Survey</a:t>
            </a:r>
            <a:endParaRPr lang="en-US" dirty="0"/>
          </a:p>
        </p:txBody>
      </p:sp>
    </p:spTree>
    <p:extLst>
      <p:ext uri="{BB962C8B-B14F-4D97-AF65-F5344CB8AC3E}">
        <p14:creationId xmlns:p14="http://schemas.microsoft.com/office/powerpoint/2010/main" val="40118520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B3672D3F-1155-4F5C-B95F-D0CB3074A052}" type="slidenum">
              <a:rPr lang="en-US" sz="1200" u="none"/>
              <a:pPr algn="r" eaLnBrk="1" hangingPunct="1"/>
              <a:t>24</a:t>
            </a:fld>
            <a:endParaRPr lang="en-US" sz="1200" u="none"/>
          </a:p>
        </p:txBody>
      </p:sp>
      <p:sp>
        <p:nvSpPr>
          <p:cNvPr id="41988" name="Slide Number Placeholder 8"/>
          <p:cNvSpPr>
            <a:spLocks noGrp="1"/>
          </p:cNvSpPr>
          <p:nvPr>
            <p:ph type="sldNum" sz="quarter" idx="11"/>
          </p:nvPr>
        </p:nvSpPr>
        <p:spPr>
          <a:noFill/>
        </p:spPr>
        <p:txBody>
          <a:bodyPr/>
          <a:lstStyle/>
          <a:p>
            <a:fld id="{F80F1869-A5D6-42F0-8FF6-70848DB205FC}" type="slidenum">
              <a:rPr lang="en-US" smtClean="0"/>
              <a:pPr/>
              <a:t>24</a:t>
            </a:fld>
            <a:endParaRPr lang="en-US" smtClean="0"/>
          </a:p>
        </p:txBody>
      </p:sp>
      <p:sp>
        <p:nvSpPr>
          <p:cNvPr id="43014" name="Rectangle 2"/>
          <p:cNvSpPr>
            <a:spLocks noGrp="1" noChangeArrowheads="1"/>
          </p:cNvSpPr>
          <p:nvPr>
            <p:ph type="title" idx="4294967295"/>
          </p:nvPr>
        </p:nvSpPr>
        <p:spPr>
          <a:xfrm>
            <a:off x="914400" y="152400"/>
            <a:ext cx="8229600" cy="1143000"/>
          </a:xfrm>
        </p:spPr>
        <p:txBody>
          <a:bodyPr/>
          <a:lstStyle/>
          <a:p>
            <a:pPr>
              <a:defRPr/>
            </a:pPr>
            <a:r>
              <a:rPr lang="en-US" dirty="0" smtClean="0"/>
              <a:t> </a:t>
            </a:r>
            <a:r>
              <a:rPr lang="en-US" dirty="0" smtClean="0">
                <a:solidFill>
                  <a:schemeClr val="accent1">
                    <a:lumMod val="50000"/>
                  </a:schemeClr>
                </a:solidFill>
              </a:rPr>
              <a:t>Overall Satisfaction </a:t>
            </a:r>
            <a:r>
              <a:rPr lang="en-US" sz="1600" dirty="0" smtClean="0"/>
              <a:t/>
            </a:r>
            <a:br>
              <a:rPr lang="en-US" sz="1600" dirty="0" smtClean="0"/>
            </a:br>
            <a:r>
              <a:rPr lang="en-US" sz="1600" dirty="0" smtClean="0"/>
              <a:t/>
            </a:r>
            <a:br>
              <a:rPr lang="en-US" sz="1600" dirty="0" smtClean="0"/>
            </a:br>
            <a:r>
              <a:rPr lang="en-US" sz="1600" dirty="0" smtClean="0"/>
              <a:t>“</a:t>
            </a:r>
            <a:r>
              <a:rPr lang="en-US" sz="1600" dirty="0" smtClean="0">
                <a:solidFill>
                  <a:schemeClr val="accent1"/>
                </a:solidFill>
              </a:rPr>
              <a:t>If you could begin your career again, would you still want to come to this institution?”</a:t>
            </a:r>
            <a:endParaRPr lang="en-US" sz="1200" dirty="0" smtClean="0">
              <a:solidFill>
                <a:schemeClr val="accent1"/>
              </a:solidFill>
            </a:endParaRPr>
          </a:p>
        </p:txBody>
      </p:sp>
      <p:graphicFrame>
        <p:nvGraphicFramePr>
          <p:cNvPr id="12" name="Overall Satisfaction"/>
          <p:cNvGraphicFramePr>
            <a:graphicFrameLocks noChangeAspect="1"/>
          </p:cNvGraphicFramePr>
          <p:nvPr>
            <p:extLst>
              <p:ext uri="{D42A27DB-BD31-4B8C-83A1-F6EECF244321}">
                <p14:modId xmlns:p14="http://schemas.microsoft.com/office/powerpoint/2010/main" val="2578996802"/>
              </p:ext>
            </p:extLst>
          </p:nvPr>
        </p:nvGraphicFramePr>
        <p:xfrm>
          <a:off x="50800" y="14224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9"/>
          <p:cNvSpPr>
            <a:spLocks noChangeArrowheads="1"/>
          </p:cNvSpPr>
          <p:nvPr/>
        </p:nvSpPr>
        <p:spPr bwMode="auto">
          <a:xfrm>
            <a:off x="3197225" y="5867400"/>
            <a:ext cx="27495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11" name="TextBox 9"/>
          <p:cNvSpPr txBox="1">
            <a:spLocks noChangeArrowheads="1"/>
          </p:cNvSpPr>
          <p:nvPr/>
        </p:nvSpPr>
        <p:spPr bwMode="auto">
          <a:xfrm>
            <a:off x="762000" y="5105400"/>
            <a:ext cx="1447800" cy="3079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Definitely Yes</a:t>
            </a:r>
          </a:p>
        </p:txBody>
      </p:sp>
      <p:sp>
        <p:nvSpPr>
          <p:cNvPr id="14" name="TextBox 9"/>
          <p:cNvSpPr txBox="1">
            <a:spLocks noChangeArrowheads="1"/>
          </p:cNvSpPr>
          <p:nvPr/>
        </p:nvSpPr>
        <p:spPr bwMode="auto">
          <a:xfrm>
            <a:off x="7543800" y="5105400"/>
            <a:ext cx="1447800" cy="3079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Definitely No</a:t>
            </a:r>
          </a:p>
        </p:txBody>
      </p:sp>
      <p:sp>
        <p:nvSpPr>
          <p:cNvPr id="15" name="TextBox 9"/>
          <p:cNvSpPr txBox="1">
            <a:spLocks noChangeArrowheads="1"/>
          </p:cNvSpPr>
          <p:nvPr/>
        </p:nvSpPr>
        <p:spPr bwMode="auto">
          <a:xfrm>
            <a:off x="5867400" y="5105400"/>
            <a:ext cx="1447800" cy="3079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Probably No</a:t>
            </a:r>
          </a:p>
        </p:txBody>
      </p:sp>
      <p:sp>
        <p:nvSpPr>
          <p:cNvPr id="16" name="TextBox 9"/>
          <p:cNvSpPr txBox="1">
            <a:spLocks noChangeArrowheads="1"/>
          </p:cNvSpPr>
          <p:nvPr/>
        </p:nvSpPr>
        <p:spPr bwMode="auto">
          <a:xfrm>
            <a:off x="2362200" y="5105400"/>
            <a:ext cx="1447800" cy="307975"/>
          </a:xfrm>
          <a:prstGeom prst="rect">
            <a:avLst/>
          </a:prstGeom>
          <a:noFill/>
          <a:ln w="9525">
            <a:noFill/>
            <a:miter lim="800000"/>
            <a:headEnd/>
            <a:tailEnd/>
          </a:ln>
        </p:spPr>
        <p:txBody>
          <a:bodyPr>
            <a:spAutoFit/>
          </a:bodyPr>
          <a:lstStyle/>
          <a:p>
            <a:pPr algn="ctr">
              <a:defRPr/>
            </a:pPr>
            <a:r>
              <a:rPr lang="en-US" sz="1400" u="none" dirty="0">
                <a:solidFill>
                  <a:schemeClr val="accent1">
                    <a:lumMod val="50000"/>
                  </a:schemeClr>
                </a:solidFill>
              </a:rPr>
              <a:t>Probably Yes</a:t>
            </a:r>
          </a:p>
        </p:txBody>
      </p:sp>
      <p:sp>
        <p:nvSpPr>
          <p:cNvPr id="13" name="Footer Placeholder 12"/>
          <p:cNvSpPr>
            <a:spLocks noGrp="1"/>
          </p:cNvSpPr>
          <p:nvPr>
            <p:ph type="ftr" sz="quarter" idx="10"/>
          </p:nvPr>
        </p:nvSpPr>
        <p:spPr/>
        <p:txBody>
          <a:bodyPr/>
          <a:lstStyle/>
          <a:p>
            <a:pPr>
              <a:defRPr/>
            </a:pPr>
            <a:r>
              <a:rPr lang="en-US" smtClean="0"/>
              <a:t>2014 HERI Faculty Survey</a:t>
            </a:r>
            <a:endParaRPr lang="en-US"/>
          </a:p>
        </p:txBody>
      </p:sp>
      <p:sp>
        <p:nvSpPr>
          <p:cNvPr id="17" name="TextBox 9"/>
          <p:cNvSpPr txBox="1">
            <a:spLocks noChangeArrowheads="1"/>
          </p:cNvSpPr>
          <p:nvPr/>
        </p:nvSpPr>
        <p:spPr bwMode="auto">
          <a:xfrm>
            <a:off x="4114800" y="5105400"/>
            <a:ext cx="1447800" cy="307975"/>
          </a:xfrm>
          <a:prstGeom prst="rect">
            <a:avLst/>
          </a:prstGeom>
          <a:noFill/>
          <a:ln w="9525">
            <a:noFill/>
            <a:miter lim="800000"/>
            <a:headEnd/>
            <a:tailEnd/>
          </a:ln>
        </p:spPr>
        <p:txBody>
          <a:bodyPr>
            <a:spAutoFit/>
          </a:bodyPr>
          <a:lstStyle/>
          <a:p>
            <a:pPr algn="ctr">
              <a:defRPr/>
            </a:pPr>
            <a:r>
              <a:rPr lang="en-US" sz="1400" u="none" dirty="0" smtClean="0">
                <a:solidFill>
                  <a:schemeClr val="accent1">
                    <a:lumMod val="50000"/>
                  </a:schemeClr>
                </a:solidFill>
              </a:rPr>
              <a:t>Not Sure</a:t>
            </a:r>
            <a:endParaRPr lang="en-US" sz="1400" u="none"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685800" y="2606675"/>
            <a:ext cx="7772400" cy="1584325"/>
          </a:xfrm>
        </p:spPr>
        <p:txBody>
          <a:bodyPr/>
          <a:lstStyle/>
          <a:p>
            <a:pPr eaLnBrk="1" hangingPunct="1">
              <a:defRPr/>
            </a:pPr>
            <a:r>
              <a:rPr lang="en-US" dirty="0" smtClean="0">
                <a:solidFill>
                  <a:schemeClr val="accent1">
                    <a:lumMod val="50000"/>
                  </a:schemeClr>
                </a:solidFill>
              </a:rPr>
              <a:t>Sources of Faculty Stress</a:t>
            </a:r>
          </a:p>
        </p:txBody>
      </p:sp>
      <p:pic>
        <p:nvPicPr>
          <p:cNvPr id="2" name="Picture 1"/>
          <p:cNvPicPr>
            <a:picLocks noChangeAspect="1"/>
          </p:cNvPicPr>
          <p:nvPr/>
        </p:nvPicPr>
        <p:blipFill>
          <a:blip r:embed="rId3">
            <a:duotone>
              <a:schemeClr val="accent1">
                <a:shade val="45000"/>
                <a:satMod val="135000"/>
              </a:schemeClr>
              <a:prstClr val="white"/>
            </a:duotone>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3581400" y="1514208"/>
            <a:ext cx="1781424" cy="1914792"/>
          </a:xfrm>
          <a:prstGeom prst="rect">
            <a:avLst/>
          </a:prstGeom>
        </p:spPr>
      </p:pic>
    </p:spTree>
    <p:extLst>
      <p:ext uri="{BB962C8B-B14F-4D97-AF65-F5344CB8AC3E}">
        <p14:creationId xmlns:p14="http://schemas.microsoft.com/office/powerpoint/2010/main" val="38179438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72290EBD-63E6-4B60-9B7D-0F8F7E3A00E6}" type="slidenum">
              <a:rPr lang="en-US" sz="1200" u="none"/>
              <a:pPr algn="r" eaLnBrk="1" hangingPunct="1"/>
              <a:t>26</a:t>
            </a:fld>
            <a:endParaRPr lang="en-US" sz="1200" u="none"/>
          </a:p>
        </p:txBody>
      </p:sp>
      <p:sp>
        <p:nvSpPr>
          <p:cNvPr id="9221" name="Slide Number Placeholder 7"/>
          <p:cNvSpPr>
            <a:spLocks noGrp="1"/>
          </p:cNvSpPr>
          <p:nvPr>
            <p:ph type="sldNum" sz="quarter" idx="11"/>
          </p:nvPr>
        </p:nvSpPr>
        <p:spPr>
          <a:noFill/>
        </p:spPr>
        <p:txBody>
          <a:bodyPr/>
          <a:lstStyle/>
          <a:p>
            <a:fld id="{CF1C8B1B-B788-407E-84A3-268AB9874CAF}" type="slidenum">
              <a:rPr lang="en-US" smtClean="0"/>
              <a:pPr/>
              <a:t>26</a:t>
            </a:fld>
            <a:endParaRPr lang="en-US" smtClean="0"/>
          </a:p>
        </p:txBody>
      </p:sp>
      <p:sp>
        <p:nvSpPr>
          <p:cNvPr id="15365"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smtClean="0">
                <a:solidFill>
                  <a:schemeClr val="accent1">
                    <a:lumMod val="50000"/>
                  </a:schemeClr>
                </a:solidFill>
              </a:rPr>
              <a:t>Career-Related Stress</a:t>
            </a:r>
            <a:br>
              <a:rPr lang="en-US" dirty="0" smtClean="0">
                <a:solidFill>
                  <a:schemeClr val="accent1">
                    <a:lumMod val="50000"/>
                  </a:schemeClr>
                </a:solidFill>
              </a:rPr>
            </a:br>
            <a:r>
              <a:rPr lang="en-US" sz="1600" i="1" dirty="0" smtClean="0">
                <a:solidFill>
                  <a:schemeClr val="accent1"/>
                </a:solidFill>
              </a:rPr>
              <a:t>Career-Related Stress </a:t>
            </a:r>
            <a:r>
              <a:rPr lang="en-US" sz="1600" dirty="0" smtClean="0">
                <a:solidFill>
                  <a:schemeClr val="accent1"/>
                </a:solidFill>
              </a:rPr>
              <a:t>measures the amount of stress faculty experience related to their career.</a:t>
            </a:r>
          </a:p>
        </p:txBody>
      </p:sp>
      <p:graphicFrame>
        <p:nvGraphicFramePr>
          <p:cNvPr id="9" name="Faculty Interaction"/>
          <p:cNvGraphicFramePr>
            <a:graphicFrameLocks noChangeAspect="1"/>
          </p:cNvGraphicFramePr>
          <p:nvPr>
            <p:custDataLst>
              <p:tags r:id="rId1"/>
            </p:custDataLst>
            <p:extLst>
              <p:ext uri="{D42A27DB-BD31-4B8C-83A1-F6EECF244321}">
                <p14:modId xmlns:p14="http://schemas.microsoft.com/office/powerpoint/2010/main" val="2635610133"/>
              </p:ext>
            </p:ext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5368" name="Rectangle 9"/>
          <p:cNvSpPr>
            <a:spLocks noChangeArrowheads="1"/>
          </p:cNvSpPr>
          <p:nvPr/>
        </p:nvSpPr>
        <p:spPr bwMode="auto">
          <a:xfrm>
            <a:off x="1219200" y="5943600"/>
            <a:ext cx="3200400" cy="276999"/>
          </a:xfrm>
          <a:prstGeom prst="rect">
            <a:avLst/>
          </a:prstGeom>
          <a:noFill/>
          <a:ln w="9525">
            <a:noFill/>
            <a:miter lim="800000"/>
            <a:headEnd/>
            <a:tailEnd/>
          </a:ln>
        </p:spPr>
        <p:txBody>
          <a:bodyPr wrap="square">
            <a:spAutoFit/>
          </a:bodyPr>
          <a:lstStyle/>
          <a:p>
            <a:pP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11" name="TextBox 1"/>
          <p:cNvSpPr txBox="1"/>
          <p:nvPr/>
        </p:nvSpPr>
        <p:spPr>
          <a:xfrm>
            <a:off x="5715000" y="2438400"/>
            <a:ext cx="3124200" cy="3124200"/>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1200" u="none" dirty="0" smtClean="0">
                <a:solidFill>
                  <a:schemeClr val="accent1">
                    <a:lumMod val="50000"/>
                  </a:schemeClr>
                </a:solidFill>
              </a:rPr>
              <a:t>	</a:t>
            </a:r>
            <a:r>
              <a:rPr lang="en-US" sz="1200" dirty="0" smtClean="0">
                <a:solidFill>
                  <a:schemeClr val="accent1">
                    <a:lumMod val="50000"/>
                  </a:schemeClr>
                </a:solidFill>
              </a:rPr>
              <a:t>Construct Items</a:t>
            </a:r>
          </a:p>
          <a:p>
            <a:pPr>
              <a:defRPr/>
            </a:pPr>
            <a:endParaRPr lang="en-US" sz="1200" dirty="0" smtClean="0">
              <a:solidFill>
                <a:schemeClr val="accent1">
                  <a:lumMod val="50000"/>
                </a:schemeClr>
              </a:solidFill>
            </a:endParaRPr>
          </a:p>
          <a:p>
            <a:pPr marL="114300" indent="-114300">
              <a:buFont typeface="Arial" pitchFamily="34" charset="0"/>
              <a:buChar char="•"/>
              <a:defRPr/>
            </a:pPr>
            <a:r>
              <a:rPr lang="en-US" sz="1200" u="none" dirty="0" smtClean="0">
                <a:solidFill>
                  <a:schemeClr val="accent1">
                    <a:lumMod val="50000"/>
                  </a:schemeClr>
                </a:solidFill>
              </a:rPr>
              <a:t>Committee work</a:t>
            </a:r>
          </a:p>
          <a:p>
            <a:pPr marL="114300" indent="-114300">
              <a:buFont typeface="Arial" pitchFamily="34" charset="0"/>
              <a:buChar char="•"/>
              <a:defRPr/>
            </a:pPr>
            <a:r>
              <a:rPr lang="en-US" sz="1200" u="none" dirty="0" smtClean="0">
                <a:solidFill>
                  <a:schemeClr val="accent1">
                    <a:lumMod val="50000"/>
                  </a:schemeClr>
                </a:solidFill>
              </a:rPr>
              <a:t>Colleagues</a:t>
            </a:r>
          </a:p>
          <a:p>
            <a:pPr marL="114300" indent="-114300">
              <a:buFont typeface="Arial" pitchFamily="34" charset="0"/>
              <a:buChar char="•"/>
              <a:defRPr/>
            </a:pPr>
            <a:r>
              <a:rPr lang="en-US" sz="1200" u="none" dirty="0" smtClean="0">
                <a:solidFill>
                  <a:schemeClr val="accent1">
                    <a:lumMod val="50000"/>
                  </a:schemeClr>
                </a:solidFill>
              </a:rPr>
              <a:t>Students</a:t>
            </a:r>
          </a:p>
          <a:p>
            <a:pPr marL="114300" indent="-114300">
              <a:buFont typeface="Arial" pitchFamily="34" charset="0"/>
              <a:buChar char="•"/>
              <a:defRPr/>
            </a:pPr>
            <a:r>
              <a:rPr lang="en-US" sz="1200" u="none" dirty="0" smtClean="0">
                <a:solidFill>
                  <a:schemeClr val="accent1">
                    <a:lumMod val="50000"/>
                  </a:schemeClr>
                </a:solidFill>
              </a:rPr>
              <a:t>Research or publishing demands</a:t>
            </a:r>
          </a:p>
          <a:p>
            <a:pPr marL="114300" indent="-114300">
              <a:buFont typeface="Arial" pitchFamily="34" charset="0"/>
              <a:buChar char="•"/>
              <a:defRPr/>
            </a:pPr>
            <a:r>
              <a:rPr lang="en-US" sz="1200" u="none" dirty="0" smtClean="0">
                <a:solidFill>
                  <a:schemeClr val="accent1">
                    <a:lumMod val="50000"/>
                  </a:schemeClr>
                </a:solidFill>
              </a:rPr>
              <a:t>Institutional procedures/red tape</a:t>
            </a:r>
          </a:p>
          <a:p>
            <a:pPr marL="114300" indent="-114300">
              <a:buFont typeface="Arial" pitchFamily="34" charset="0"/>
              <a:buChar char="•"/>
              <a:defRPr/>
            </a:pPr>
            <a:r>
              <a:rPr lang="en-US" sz="1200" u="none" dirty="0" smtClean="0">
                <a:solidFill>
                  <a:schemeClr val="accent1">
                    <a:lumMod val="50000"/>
                  </a:schemeClr>
                </a:solidFill>
              </a:rPr>
              <a:t>Teaching load</a:t>
            </a:r>
          </a:p>
          <a:p>
            <a:pPr marL="114300" indent="-114300">
              <a:buFont typeface="Arial" pitchFamily="34" charset="0"/>
              <a:buChar char="•"/>
              <a:defRPr/>
            </a:pPr>
            <a:r>
              <a:rPr lang="en-US" sz="1200" u="none" dirty="0" smtClean="0">
                <a:solidFill>
                  <a:schemeClr val="accent1">
                    <a:lumMod val="50000"/>
                  </a:schemeClr>
                </a:solidFill>
              </a:rPr>
              <a:t>Lack of personal time</a:t>
            </a:r>
          </a:p>
          <a:p>
            <a:pPr marL="114300" indent="-114300">
              <a:buFont typeface="Arial" pitchFamily="34" charset="0"/>
              <a:buChar char="•"/>
              <a:defRPr/>
            </a:pPr>
            <a:r>
              <a:rPr lang="en-US" sz="1200" u="none" dirty="0" smtClean="0">
                <a:solidFill>
                  <a:schemeClr val="accent1">
                    <a:lumMod val="50000"/>
                  </a:schemeClr>
                </a:solidFill>
              </a:rPr>
              <a:t>Self-imposed high expectations</a:t>
            </a:r>
            <a:endParaRPr lang="en-US" sz="1200" dirty="0" smtClean="0">
              <a:solidFill>
                <a:schemeClr val="accent1">
                  <a:lumMod val="50000"/>
                </a:schemeClr>
              </a:solidFill>
            </a:endParaRPr>
          </a:p>
        </p:txBody>
      </p:sp>
      <p:sp>
        <p:nvSpPr>
          <p:cNvPr id="8" name="Footer Placeholder 7"/>
          <p:cNvSpPr>
            <a:spLocks noGrp="1"/>
          </p:cNvSpPr>
          <p:nvPr>
            <p:ph type="ftr" sz="quarter" idx="10"/>
          </p:nvPr>
        </p:nvSpPr>
        <p:spPr/>
        <p:txBody>
          <a:bodyPr/>
          <a:lstStyle/>
          <a:p>
            <a:pPr>
              <a:defRPr/>
            </a:pPr>
            <a:r>
              <a:rPr lang="en-US" smtClean="0"/>
              <a:t>2014 HERI Faculty Survey</a:t>
            </a:r>
            <a:endParaRPr lang="en-US"/>
          </a:p>
        </p:txBody>
      </p:sp>
    </p:spTree>
    <p:extLst>
      <p:ext uri="{BB962C8B-B14F-4D97-AF65-F5344CB8AC3E}">
        <p14:creationId xmlns:p14="http://schemas.microsoft.com/office/powerpoint/2010/main" val="15248340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27</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27</a:t>
            </a:fld>
            <a:endParaRPr lang="en-US" smtClean="0"/>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r>
              <a:rPr lang="en-US" sz="1600" dirty="0" smtClean="0">
                <a:solidFill>
                  <a:schemeClr val="accent1">
                    <a:lumMod val="50000"/>
                  </a:schemeClr>
                </a:solidFill>
              </a:rPr>
              <a:t/>
            </a:r>
            <a:br>
              <a:rPr lang="en-US" sz="1600" dirty="0" smtClean="0">
                <a:solidFill>
                  <a:schemeClr val="accent1">
                    <a:lumMod val="50000"/>
                  </a:schemeClr>
                </a:solidFill>
              </a:rPr>
            </a:br>
            <a:r>
              <a:rPr lang="en-US" dirty="0" smtClean="0">
                <a:solidFill>
                  <a:schemeClr val="accent1">
                    <a:lumMod val="50000"/>
                  </a:schemeClr>
                </a:solidFill>
              </a:rPr>
              <a:t>Stress Due to Subtle Discrimination, by Gender</a:t>
            </a:r>
            <a:br>
              <a:rPr lang="en-US" dirty="0" smtClean="0">
                <a:solidFill>
                  <a:schemeClr val="accent1">
                    <a:lumMod val="50000"/>
                  </a:schemeClr>
                </a:solidFill>
              </a:rPr>
            </a:br>
            <a:endParaRPr lang="en-US" sz="1600" dirty="0" smtClean="0">
              <a:solidFill>
                <a:schemeClr val="accent1"/>
              </a:solidFill>
            </a:endParaRPr>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4211323733"/>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smtClean="0">
                <a:solidFill>
                  <a:schemeClr val="accent1">
                    <a:lumMod val="50000"/>
                  </a:schemeClr>
                </a:solidFill>
              </a:rPr>
              <a:t>Extensive</a:t>
            </a:r>
            <a:endParaRPr lang="en-US" sz="1200" u="none" dirty="0">
              <a:solidFill>
                <a:schemeClr val="accent1">
                  <a:lumMod val="50000"/>
                </a:schemeClr>
              </a:solidFill>
            </a:endParaRPr>
          </a:p>
          <a:p>
            <a:pPr>
              <a:defRPr/>
            </a:pPr>
            <a:r>
              <a:rPr lang="en-US" sz="1400" u="none" dirty="0">
                <a:solidFill>
                  <a:srgbClr val="7680AC"/>
                </a:solidFill>
              </a:rPr>
              <a:t>■</a:t>
            </a:r>
            <a:r>
              <a:rPr lang="en-US" sz="1400" u="none" dirty="0">
                <a:solidFill>
                  <a:srgbClr val="CCFFFF"/>
                </a:solidFill>
              </a:rPr>
              <a:t> </a:t>
            </a:r>
            <a:r>
              <a:rPr lang="en-US" sz="1200" u="none" dirty="0" smtClean="0">
                <a:solidFill>
                  <a:schemeClr val="accent1">
                    <a:lumMod val="50000"/>
                  </a:schemeClr>
                </a:solidFill>
              </a:rPr>
              <a:t>Somewhat</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a:t>
            </a:r>
            <a:r>
              <a:rPr lang="en-US" sz="1400" u="none" dirty="0">
                <a:solidFill>
                  <a:schemeClr val="accent2"/>
                </a:solidFill>
              </a:rPr>
              <a:t> </a:t>
            </a:r>
            <a:r>
              <a:rPr lang="en-US" sz="1200" u="none" dirty="0" smtClean="0">
                <a:solidFill>
                  <a:schemeClr val="accent1">
                    <a:lumMod val="50000"/>
                  </a:schemeClr>
                </a:solidFill>
              </a:rPr>
              <a:t>Extensive</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smtClean="0">
                <a:solidFill>
                  <a:schemeClr val="accent1">
                    <a:lumMod val="50000"/>
                  </a:schemeClr>
                </a:solidFill>
              </a:rPr>
              <a:t>Somewhat</a:t>
            </a:r>
            <a:endParaRPr lang="en-US" sz="1200" u="none" dirty="0">
              <a:solidFill>
                <a:schemeClr val="accent1">
                  <a:lumMod val="50000"/>
                </a:schemeClr>
              </a:solidFill>
            </a:endParaRPr>
          </a:p>
          <a:p>
            <a:pPr>
              <a:defRPr/>
            </a:pPr>
            <a:endParaRPr lang="en-US" sz="1200" b="1" u="none" dirty="0"/>
          </a:p>
        </p:txBody>
      </p:sp>
      <p:sp>
        <p:nvSpPr>
          <p:cNvPr id="10" name="TextBox 9"/>
          <p:cNvSpPr txBox="1">
            <a:spLocks noChangeArrowheads="1"/>
          </p:cNvSpPr>
          <p:nvPr/>
        </p:nvSpPr>
        <p:spPr bwMode="auto">
          <a:xfrm>
            <a:off x="457200" y="5181600"/>
            <a:ext cx="8686800" cy="738664"/>
          </a:xfrm>
          <a:prstGeom prst="rect">
            <a:avLst/>
          </a:prstGeom>
          <a:noFill/>
          <a:ln w="9525">
            <a:noFill/>
            <a:miter lim="800000"/>
            <a:headEnd/>
            <a:tailEnd/>
          </a:ln>
        </p:spPr>
        <p:txBody>
          <a:bodyPr numCol="3">
            <a:spAutoFit/>
          </a:bodyPr>
          <a:lstStyle/>
          <a:p>
            <a:pPr algn="ctr">
              <a:defRPr/>
            </a:pPr>
            <a:r>
              <a:rPr lang="en-US" sz="1400" u="none" dirty="0" smtClean="0">
                <a:solidFill>
                  <a:schemeClr val="accent1">
                    <a:lumMod val="50000"/>
                  </a:schemeClr>
                </a:solidFill>
              </a:rPr>
              <a:t>All Faculty</a:t>
            </a:r>
          </a:p>
          <a:p>
            <a:pPr algn="ctr">
              <a:defRPr/>
            </a:pPr>
            <a:endParaRPr lang="en-US" sz="1400" u="none" dirty="0">
              <a:solidFill>
                <a:schemeClr val="accent1">
                  <a:lumMod val="50000"/>
                </a:schemeClr>
              </a:solidFill>
            </a:endParaRPr>
          </a:p>
          <a:p>
            <a:pPr algn="ctr">
              <a:defRPr/>
            </a:pPr>
            <a:endParaRPr lang="en-US" sz="1400" u="none" dirty="0" smtClean="0">
              <a:solidFill>
                <a:schemeClr val="accent1">
                  <a:lumMod val="50000"/>
                </a:schemeClr>
              </a:solidFill>
            </a:endParaRPr>
          </a:p>
          <a:p>
            <a:pPr algn="ctr">
              <a:defRPr/>
            </a:pPr>
            <a:r>
              <a:rPr lang="en-US" sz="1400" u="none" dirty="0" smtClean="0">
                <a:solidFill>
                  <a:schemeClr val="accent1">
                    <a:lumMod val="50000"/>
                  </a:schemeClr>
                </a:solidFill>
              </a:rPr>
              <a:t>Men Faculty</a:t>
            </a:r>
          </a:p>
          <a:p>
            <a:pPr algn="ctr">
              <a:defRPr/>
            </a:pPr>
            <a:endParaRPr lang="en-US" sz="1400" u="none" dirty="0">
              <a:solidFill>
                <a:schemeClr val="accent1">
                  <a:lumMod val="50000"/>
                </a:schemeClr>
              </a:solidFill>
            </a:endParaRPr>
          </a:p>
          <a:p>
            <a:pPr algn="ctr">
              <a:defRPr/>
            </a:pPr>
            <a:endParaRPr lang="en-US" sz="1400" u="none" dirty="0" smtClean="0">
              <a:solidFill>
                <a:schemeClr val="accent1">
                  <a:lumMod val="50000"/>
                </a:schemeClr>
              </a:solidFill>
            </a:endParaRPr>
          </a:p>
          <a:p>
            <a:pPr algn="ctr">
              <a:defRPr/>
            </a:pPr>
            <a:r>
              <a:rPr lang="en-US" sz="1400" u="none" dirty="0" smtClean="0">
                <a:solidFill>
                  <a:schemeClr val="accent1">
                    <a:lumMod val="50000"/>
                  </a:schemeClr>
                </a:solidFill>
              </a:rPr>
              <a:t>Women Faculty</a:t>
            </a:r>
            <a:endParaRPr lang="en-US" sz="1400" u="none" dirty="0">
              <a:solidFill>
                <a:schemeClr val="accent1">
                  <a:lumMod val="50000"/>
                </a:schemeClr>
              </a:solidFill>
            </a:endParaRPr>
          </a:p>
        </p:txBody>
      </p:sp>
      <p:sp>
        <p:nvSpPr>
          <p:cNvPr id="8" name="Footer Placeholder 7"/>
          <p:cNvSpPr>
            <a:spLocks noGrp="1"/>
          </p:cNvSpPr>
          <p:nvPr>
            <p:ph type="ftr" sz="quarter" idx="10"/>
          </p:nvPr>
        </p:nvSpPr>
        <p:spPr/>
        <p:txBody>
          <a:bodyPr/>
          <a:lstStyle/>
          <a:p>
            <a:pPr>
              <a:defRPr/>
            </a:pPr>
            <a:r>
              <a:rPr lang="en-US" dirty="0" smtClean="0"/>
              <a:t>2014 HERI Faculty Survey</a:t>
            </a:r>
            <a:endParaRPr lang="en-US" dirty="0"/>
          </a:p>
        </p:txBody>
      </p:sp>
    </p:spTree>
    <p:extLst>
      <p:ext uri="{BB962C8B-B14F-4D97-AF65-F5344CB8AC3E}">
        <p14:creationId xmlns:p14="http://schemas.microsoft.com/office/powerpoint/2010/main" val="11938794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28</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28</a:t>
            </a:fld>
            <a:endParaRPr lang="en-US" smtClean="0"/>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r>
              <a:rPr lang="en-US" sz="1600" dirty="0" smtClean="0">
                <a:solidFill>
                  <a:schemeClr val="accent1">
                    <a:lumMod val="50000"/>
                  </a:schemeClr>
                </a:solidFill>
              </a:rPr>
              <a:t/>
            </a:r>
            <a:br>
              <a:rPr lang="en-US" sz="1600" dirty="0" smtClean="0">
                <a:solidFill>
                  <a:schemeClr val="accent1">
                    <a:lumMod val="50000"/>
                  </a:schemeClr>
                </a:solidFill>
              </a:rPr>
            </a:br>
            <a:r>
              <a:rPr lang="en-US" dirty="0" smtClean="0">
                <a:solidFill>
                  <a:schemeClr val="accent1">
                    <a:lumMod val="50000"/>
                  </a:schemeClr>
                </a:solidFill>
              </a:rPr>
              <a:t>Stress Due to Subtle Discrimination, by Race</a:t>
            </a:r>
            <a:br>
              <a:rPr lang="en-US" dirty="0" smtClean="0">
                <a:solidFill>
                  <a:schemeClr val="accent1">
                    <a:lumMod val="50000"/>
                  </a:schemeClr>
                </a:solidFill>
              </a:rPr>
            </a:br>
            <a:endParaRPr lang="en-US" sz="1600" dirty="0" smtClean="0">
              <a:solidFill>
                <a:schemeClr val="accent1"/>
              </a:solidFill>
            </a:endParaRPr>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2419021121"/>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smtClean="0">
                <a:solidFill>
                  <a:schemeClr val="accent1">
                    <a:lumMod val="50000"/>
                  </a:schemeClr>
                </a:solidFill>
              </a:rPr>
              <a:t>Extensive</a:t>
            </a:r>
            <a:endParaRPr lang="en-US" sz="1200" u="none" dirty="0">
              <a:solidFill>
                <a:schemeClr val="accent1">
                  <a:lumMod val="50000"/>
                </a:schemeClr>
              </a:solidFill>
            </a:endParaRPr>
          </a:p>
          <a:p>
            <a:pPr>
              <a:defRPr/>
            </a:pPr>
            <a:r>
              <a:rPr lang="en-US" sz="1400" u="none" dirty="0">
                <a:solidFill>
                  <a:srgbClr val="7680AC"/>
                </a:solidFill>
              </a:rPr>
              <a:t>■</a:t>
            </a:r>
            <a:r>
              <a:rPr lang="en-US" sz="1400" u="none" dirty="0">
                <a:solidFill>
                  <a:srgbClr val="CCFFFF"/>
                </a:solidFill>
              </a:rPr>
              <a:t> </a:t>
            </a:r>
            <a:r>
              <a:rPr lang="en-US" sz="1200" u="none" dirty="0" smtClean="0">
                <a:solidFill>
                  <a:schemeClr val="accent1">
                    <a:lumMod val="50000"/>
                  </a:schemeClr>
                </a:solidFill>
              </a:rPr>
              <a:t>Somewhat</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a:t>
            </a:r>
            <a:r>
              <a:rPr lang="en-US" sz="1400" u="none" dirty="0">
                <a:solidFill>
                  <a:schemeClr val="accent2"/>
                </a:solidFill>
              </a:rPr>
              <a:t> </a:t>
            </a:r>
            <a:r>
              <a:rPr lang="en-US" sz="1200" u="none" dirty="0" smtClean="0">
                <a:solidFill>
                  <a:schemeClr val="accent1">
                    <a:lumMod val="50000"/>
                  </a:schemeClr>
                </a:solidFill>
              </a:rPr>
              <a:t>Extensive</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smtClean="0">
                <a:solidFill>
                  <a:schemeClr val="accent1">
                    <a:lumMod val="50000"/>
                  </a:schemeClr>
                </a:solidFill>
              </a:rPr>
              <a:t>Somewhat</a:t>
            </a:r>
            <a:endParaRPr lang="en-US" sz="1200" u="none" dirty="0">
              <a:solidFill>
                <a:schemeClr val="accent1">
                  <a:lumMod val="50000"/>
                </a:schemeClr>
              </a:solidFill>
            </a:endParaRPr>
          </a:p>
          <a:p>
            <a:pPr>
              <a:defRPr/>
            </a:pPr>
            <a:endParaRPr lang="en-US" sz="1200" b="1" u="none" dirty="0"/>
          </a:p>
        </p:txBody>
      </p:sp>
      <p:sp>
        <p:nvSpPr>
          <p:cNvPr id="10" name="TextBox 9"/>
          <p:cNvSpPr txBox="1">
            <a:spLocks noChangeArrowheads="1"/>
          </p:cNvSpPr>
          <p:nvPr/>
        </p:nvSpPr>
        <p:spPr bwMode="auto">
          <a:xfrm>
            <a:off x="457200" y="5181600"/>
            <a:ext cx="8686800" cy="738664"/>
          </a:xfrm>
          <a:prstGeom prst="rect">
            <a:avLst/>
          </a:prstGeom>
          <a:noFill/>
          <a:ln w="9525">
            <a:noFill/>
            <a:miter lim="800000"/>
            <a:headEnd/>
            <a:tailEnd/>
          </a:ln>
        </p:spPr>
        <p:txBody>
          <a:bodyPr numCol="3">
            <a:spAutoFit/>
          </a:bodyPr>
          <a:lstStyle/>
          <a:p>
            <a:pPr algn="ctr">
              <a:defRPr/>
            </a:pPr>
            <a:r>
              <a:rPr lang="en-US" sz="1400" u="none" dirty="0" smtClean="0">
                <a:solidFill>
                  <a:schemeClr val="accent1">
                    <a:lumMod val="50000"/>
                  </a:schemeClr>
                </a:solidFill>
              </a:rPr>
              <a:t>White/Caucasian Faculty</a:t>
            </a:r>
          </a:p>
          <a:p>
            <a:pPr algn="ctr">
              <a:defRPr/>
            </a:pPr>
            <a:endParaRPr lang="en-US" sz="1400" u="none" dirty="0">
              <a:solidFill>
                <a:schemeClr val="accent1">
                  <a:lumMod val="50000"/>
                </a:schemeClr>
              </a:solidFill>
            </a:endParaRPr>
          </a:p>
          <a:p>
            <a:pPr algn="ctr">
              <a:defRPr/>
            </a:pPr>
            <a:endParaRPr lang="en-US" sz="1400" u="none" dirty="0" smtClean="0">
              <a:solidFill>
                <a:schemeClr val="accent1">
                  <a:lumMod val="50000"/>
                </a:schemeClr>
              </a:solidFill>
            </a:endParaRPr>
          </a:p>
          <a:p>
            <a:pPr algn="ctr">
              <a:defRPr/>
            </a:pPr>
            <a:r>
              <a:rPr lang="en-US" sz="1400" u="none" dirty="0" smtClean="0">
                <a:solidFill>
                  <a:schemeClr val="accent1">
                    <a:lumMod val="50000"/>
                  </a:schemeClr>
                </a:solidFill>
              </a:rPr>
              <a:t>Asian/Native Hawaiian/Pacific Islander Faculty</a:t>
            </a:r>
          </a:p>
          <a:p>
            <a:pPr algn="ctr">
              <a:defRPr/>
            </a:pPr>
            <a:endParaRPr lang="en-US" sz="1400" u="none" dirty="0" smtClean="0">
              <a:solidFill>
                <a:schemeClr val="accent1">
                  <a:lumMod val="50000"/>
                </a:schemeClr>
              </a:solidFill>
            </a:endParaRPr>
          </a:p>
          <a:p>
            <a:pPr algn="ctr">
              <a:defRPr/>
            </a:pPr>
            <a:r>
              <a:rPr lang="en-US" sz="1400" u="none" dirty="0" smtClean="0">
                <a:solidFill>
                  <a:schemeClr val="accent1">
                    <a:lumMod val="50000"/>
                  </a:schemeClr>
                </a:solidFill>
              </a:rPr>
              <a:t>Underrepresented Racial Minority Faculty</a:t>
            </a:r>
            <a:endParaRPr lang="en-US" sz="1400" u="none" dirty="0">
              <a:solidFill>
                <a:schemeClr val="accent1">
                  <a:lumMod val="50000"/>
                </a:schemeClr>
              </a:solidFill>
            </a:endParaRPr>
          </a:p>
        </p:txBody>
      </p:sp>
      <p:sp>
        <p:nvSpPr>
          <p:cNvPr id="8" name="Footer Placeholder 7"/>
          <p:cNvSpPr>
            <a:spLocks noGrp="1"/>
          </p:cNvSpPr>
          <p:nvPr>
            <p:ph type="ftr" sz="quarter" idx="10"/>
          </p:nvPr>
        </p:nvSpPr>
        <p:spPr/>
        <p:txBody>
          <a:bodyPr/>
          <a:lstStyle/>
          <a:p>
            <a:pPr>
              <a:defRPr/>
            </a:pPr>
            <a:r>
              <a:rPr lang="en-US" dirty="0" smtClean="0"/>
              <a:t>2014 HERI Faculty Survey</a:t>
            </a:r>
            <a:endParaRPr lang="en-US" dirty="0"/>
          </a:p>
        </p:txBody>
      </p:sp>
    </p:spTree>
    <p:extLst>
      <p:ext uri="{BB962C8B-B14F-4D97-AF65-F5344CB8AC3E}">
        <p14:creationId xmlns:p14="http://schemas.microsoft.com/office/powerpoint/2010/main" val="890497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420077C4-99D4-410B-A6B0-00E23972A0F6}" type="slidenum">
              <a:rPr lang="en-US" sz="1200" u="none"/>
              <a:pPr algn="r" eaLnBrk="1" hangingPunct="1"/>
              <a:t>29</a:t>
            </a:fld>
            <a:endParaRPr lang="en-US" sz="1200" u="none"/>
          </a:p>
        </p:txBody>
      </p:sp>
      <p:sp>
        <p:nvSpPr>
          <p:cNvPr id="12293" name="Slide Number Placeholder 9"/>
          <p:cNvSpPr>
            <a:spLocks noGrp="1"/>
          </p:cNvSpPr>
          <p:nvPr>
            <p:ph type="sldNum" sz="quarter" idx="11"/>
          </p:nvPr>
        </p:nvSpPr>
        <p:spPr>
          <a:noFill/>
        </p:spPr>
        <p:txBody>
          <a:bodyPr/>
          <a:lstStyle/>
          <a:p>
            <a:fld id="{D7F66E0F-EE64-4787-99B2-BEDAAD925C0A}" type="slidenum">
              <a:rPr lang="en-US" smtClean="0"/>
              <a:pPr/>
              <a:t>29</a:t>
            </a:fld>
            <a:endParaRPr lang="en-US" smtClean="0"/>
          </a:p>
        </p:txBody>
      </p:sp>
      <p:graphicFrame>
        <p:nvGraphicFramePr>
          <p:cNvPr id="9" name="Interpersonal Validation"/>
          <p:cNvGraphicFramePr>
            <a:graphicFrameLocks noChangeAspect="1"/>
          </p:cNvGraphicFramePr>
          <p:nvPr>
            <p:custDataLst>
              <p:tags r:id="rId1"/>
            </p:custDataLst>
            <p:extLst>
              <p:ext uri="{D42A27DB-BD31-4B8C-83A1-F6EECF244321}">
                <p14:modId xmlns:p14="http://schemas.microsoft.com/office/powerpoint/2010/main" val="316848548"/>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7415" name="TextBox 9"/>
          <p:cNvSpPr txBox="1">
            <a:spLocks noChangeArrowheads="1"/>
          </p:cNvSpPr>
          <p:nvPr/>
        </p:nvSpPr>
        <p:spPr bwMode="auto">
          <a:xfrm>
            <a:off x="457200" y="5181601"/>
            <a:ext cx="8686800" cy="830997"/>
          </a:xfrm>
          <a:prstGeom prst="rect">
            <a:avLst/>
          </a:prstGeom>
          <a:noFill/>
          <a:ln w="9525">
            <a:noFill/>
            <a:miter lim="800000"/>
            <a:headEnd/>
            <a:tailEnd/>
          </a:ln>
        </p:spPr>
        <p:txBody>
          <a:bodyPr numCol="6">
            <a:spAutoFit/>
          </a:bodyPr>
          <a:lstStyle/>
          <a:p>
            <a:pPr algn="ctr">
              <a:defRPr/>
            </a:pPr>
            <a:r>
              <a:rPr lang="en-US" sz="1200" u="none" dirty="0" smtClean="0">
                <a:solidFill>
                  <a:schemeClr val="accent1">
                    <a:lumMod val="50000"/>
                  </a:schemeClr>
                </a:solidFill>
              </a:rPr>
              <a:t>Personal Finances</a:t>
            </a:r>
          </a:p>
          <a:p>
            <a:pPr algn="ctr">
              <a:defRPr/>
            </a:pPr>
            <a:endParaRPr lang="en-US" sz="1200" u="none" dirty="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a:solidFill>
                <a:schemeClr val="accent1">
                  <a:lumMod val="50000"/>
                </a:schemeClr>
              </a:solidFill>
            </a:endParaRPr>
          </a:p>
          <a:p>
            <a:pPr algn="ctr">
              <a:defRPr/>
            </a:pPr>
            <a:r>
              <a:rPr lang="en-US" sz="1200" u="none" dirty="0" smtClean="0">
                <a:solidFill>
                  <a:schemeClr val="accent1">
                    <a:lumMod val="50000"/>
                  </a:schemeClr>
                </a:solidFill>
              </a:rPr>
              <a:t>Lack of personal time</a:t>
            </a:r>
          </a:p>
          <a:p>
            <a:pPr algn="ctr">
              <a:defRPr/>
            </a:pPr>
            <a:endParaRPr lang="en-US" sz="1200" u="none" dirty="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a:solidFill>
                <a:schemeClr val="accent1">
                  <a:lumMod val="50000"/>
                </a:schemeClr>
              </a:solidFill>
            </a:endParaRPr>
          </a:p>
          <a:p>
            <a:pPr algn="ctr">
              <a:defRPr/>
            </a:pPr>
            <a:r>
              <a:rPr lang="en-US" sz="1200" u="none" dirty="0" smtClean="0">
                <a:solidFill>
                  <a:schemeClr val="accent1">
                    <a:lumMod val="50000"/>
                  </a:schemeClr>
                </a:solidFill>
              </a:rPr>
              <a:t>Job security</a:t>
            </a:r>
          </a:p>
          <a:p>
            <a:pPr algn="ctr">
              <a:defRPr/>
            </a:pPr>
            <a:endParaRPr lang="en-US" sz="1200" u="none" dirty="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endParaRPr lang="en-US" sz="1200" u="none" dirty="0">
              <a:solidFill>
                <a:schemeClr val="accent1">
                  <a:lumMod val="50000"/>
                </a:schemeClr>
              </a:solidFill>
            </a:endParaRPr>
          </a:p>
          <a:p>
            <a:pPr algn="ctr">
              <a:defRPr/>
            </a:pPr>
            <a:r>
              <a:rPr lang="en-US" sz="1200" u="none" dirty="0" smtClean="0">
                <a:solidFill>
                  <a:schemeClr val="accent1">
                    <a:lumMod val="50000"/>
                  </a:schemeClr>
                </a:solidFill>
              </a:rPr>
              <a:t>Working with underprepared students</a:t>
            </a:r>
          </a:p>
          <a:p>
            <a:pPr algn="ctr">
              <a:defRPr/>
            </a:pPr>
            <a:endParaRPr lang="en-US" sz="1200" u="none" dirty="0">
              <a:solidFill>
                <a:schemeClr val="accent1">
                  <a:lumMod val="50000"/>
                </a:schemeClr>
              </a:solidFill>
            </a:endParaRPr>
          </a:p>
          <a:p>
            <a:pPr algn="ctr">
              <a:defRPr/>
            </a:pPr>
            <a:endParaRPr lang="en-US" sz="1200" u="none" dirty="0" smtClean="0">
              <a:solidFill>
                <a:schemeClr val="accent1">
                  <a:lumMod val="50000"/>
                </a:schemeClr>
              </a:solidFill>
            </a:endParaRPr>
          </a:p>
          <a:p>
            <a:pPr algn="ctr">
              <a:defRPr/>
            </a:pPr>
            <a:r>
              <a:rPr lang="en-US" sz="1200" u="none" dirty="0" smtClean="0">
                <a:solidFill>
                  <a:schemeClr val="accent1">
                    <a:lumMod val="50000"/>
                  </a:schemeClr>
                </a:solidFill>
              </a:rPr>
              <a:t>Change in work responsibilities</a:t>
            </a:r>
            <a:endParaRPr lang="en-US" sz="1200" u="none" dirty="0">
              <a:solidFill>
                <a:schemeClr val="accent1">
                  <a:lumMod val="50000"/>
                </a:schemeClr>
              </a:solidFill>
            </a:endParaRPr>
          </a:p>
          <a:p>
            <a:pPr algn="ctr">
              <a:defRPr/>
            </a:pPr>
            <a:endParaRPr lang="en-US" sz="1200" u="none" dirty="0">
              <a:solidFill>
                <a:schemeClr val="accent1">
                  <a:lumMod val="50000"/>
                </a:schemeClr>
              </a:solidFill>
            </a:endParaRPr>
          </a:p>
          <a:p>
            <a:pPr algn="ctr">
              <a:defRPr/>
            </a:pPr>
            <a:endParaRPr lang="en-US" sz="1200" u="none" dirty="0">
              <a:solidFill>
                <a:schemeClr val="accent1">
                  <a:lumMod val="50000"/>
                </a:schemeClr>
              </a:solidFill>
            </a:endParaRPr>
          </a:p>
          <a:p>
            <a:pPr algn="ctr">
              <a:defRPr/>
            </a:pPr>
            <a:r>
              <a:rPr lang="en-US" sz="1200" u="none" dirty="0" smtClean="0">
                <a:solidFill>
                  <a:schemeClr val="accent1">
                    <a:lumMod val="50000"/>
                  </a:schemeClr>
                </a:solidFill>
              </a:rPr>
              <a:t>Institutional budget cuts</a:t>
            </a:r>
            <a:endParaRPr lang="en-US" sz="1200" u="none" dirty="0">
              <a:solidFill>
                <a:schemeClr val="accent1">
                  <a:lumMod val="50000"/>
                </a:schemeClr>
              </a:solidFill>
            </a:endParaRPr>
          </a:p>
        </p:txBody>
      </p:sp>
      <p:sp>
        <p:nvSpPr>
          <p:cNvPr id="11" name="Rectangle 2"/>
          <p:cNvSpPr txBox="1">
            <a:spLocks noChangeArrowheads="1"/>
          </p:cNvSpPr>
          <p:nvPr/>
        </p:nvSpPr>
        <p:spPr bwMode="auto">
          <a:xfrm>
            <a:off x="914400" y="152400"/>
            <a:ext cx="8226425" cy="1143000"/>
          </a:xfrm>
          <a:prstGeom prst="rect">
            <a:avLst/>
          </a:prstGeom>
          <a:noFill/>
          <a:ln w="9525">
            <a:noFill/>
            <a:miter lim="800000"/>
            <a:headEnd/>
            <a:tailEnd/>
          </a:ln>
        </p:spPr>
        <p:txBody>
          <a:bodyPr anchor="ctr" anchorCtr="1"/>
          <a:lstStyle/>
          <a:p>
            <a:pPr algn="ctr" eaLnBrk="1" hangingPunct="1">
              <a:defRPr/>
            </a:pPr>
            <a:r>
              <a:rPr lang="en-US" sz="2800" b="1" u="none" kern="0" dirty="0" smtClean="0">
                <a:solidFill>
                  <a:schemeClr val="accent1">
                    <a:lumMod val="50000"/>
                  </a:schemeClr>
                </a:solidFill>
                <a:latin typeface="+mj-lt"/>
                <a:ea typeface="+mj-ea"/>
                <a:cs typeface="+mj-cs"/>
              </a:rPr>
              <a:t>Additional Sources of Faculty Stress</a:t>
            </a:r>
            <a:endParaRPr lang="en-US" sz="1600" b="1" u="none" kern="0" dirty="0">
              <a:solidFill>
                <a:srgbClr val="7680AC"/>
              </a:solidFill>
              <a:latin typeface="+mj-lt"/>
              <a:ea typeface="+mj-ea"/>
              <a:cs typeface="+mj-cs"/>
            </a:endParaRPr>
          </a:p>
          <a:p>
            <a:pPr algn="ctr" eaLnBrk="1" hangingPunct="1">
              <a:defRPr/>
            </a:pPr>
            <a:r>
              <a:rPr lang="en-US" sz="1600" b="1" u="none" kern="0" dirty="0" smtClean="0">
                <a:solidFill>
                  <a:schemeClr val="accent1"/>
                </a:solidFill>
                <a:latin typeface="+mj-lt"/>
                <a:ea typeface="+mj-ea"/>
                <a:cs typeface="+mj-cs"/>
              </a:rPr>
              <a:t>“Please indicate the extent to which each of the following has been a source of stress for you during the last two years:”</a:t>
            </a:r>
          </a:p>
        </p:txBody>
      </p:sp>
      <p:sp>
        <p:nvSpPr>
          <p:cNvPr id="12"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smtClean="0">
                <a:solidFill>
                  <a:schemeClr val="accent1">
                    <a:lumMod val="50000"/>
                  </a:schemeClr>
                </a:solidFill>
              </a:rPr>
              <a:t>Extensive</a:t>
            </a:r>
            <a:endParaRPr lang="en-US" sz="1200" u="none" dirty="0">
              <a:solidFill>
                <a:schemeClr val="accent1">
                  <a:lumMod val="50000"/>
                </a:schemeClr>
              </a:solidFill>
            </a:endParaRPr>
          </a:p>
          <a:p>
            <a:pPr>
              <a:defRPr/>
            </a:pPr>
            <a:r>
              <a:rPr lang="en-US" sz="1400" u="none" dirty="0">
                <a:solidFill>
                  <a:srgbClr val="7680AC"/>
                </a:solidFill>
              </a:rPr>
              <a:t>■</a:t>
            </a:r>
            <a:r>
              <a:rPr lang="en-US" sz="1400" u="none" dirty="0">
                <a:solidFill>
                  <a:srgbClr val="CCFFFF"/>
                </a:solidFill>
              </a:rPr>
              <a:t> </a:t>
            </a:r>
            <a:r>
              <a:rPr lang="en-US" sz="1200" u="none" dirty="0" smtClean="0">
                <a:solidFill>
                  <a:schemeClr val="accent1">
                    <a:lumMod val="50000"/>
                  </a:schemeClr>
                </a:solidFill>
              </a:rPr>
              <a:t>Somewhat</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b="1" u="none" dirty="0">
                <a:solidFill>
                  <a:schemeClr val="accent2"/>
                </a:solidFill>
              </a:rPr>
              <a:t>■ </a:t>
            </a:r>
            <a:r>
              <a:rPr lang="en-US" sz="1200" u="none" dirty="0" smtClean="0">
                <a:solidFill>
                  <a:schemeClr val="accent1">
                    <a:lumMod val="50000"/>
                  </a:schemeClr>
                </a:solidFill>
              </a:rPr>
              <a:t>Extensive</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smtClean="0">
                <a:solidFill>
                  <a:schemeClr val="accent1">
                    <a:lumMod val="50000"/>
                  </a:schemeClr>
                </a:solidFill>
              </a:rPr>
              <a:t>Somewhat</a:t>
            </a:r>
            <a:endParaRPr lang="en-US" sz="1200" u="none" dirty="0">
              <a:solidFill>
                <a:schemeClr val="accent1">
                  <a:lumMod val="50000"/>
                </a:schemeClr>
              </a:solidFill>
            </a:endParaRPr>
          </a:p>
          <a:p>
            <a:pPr>
              <a:defRPr/>
            </a:pPr>
            <a:endParaRPr lang="en-US" sz="1200" b="1" u="none" dirty="0"/>
          </a:p>
        </p:txBody>
      </p:sp>
      <p:sp>
        <p:nvSpPr>
          <p:cNvPr id="8" name="Footer Placeholder 7"/>
          <p:cNvSpPr>
            <a:spLocks noGrp="1"/>
          </p:cNvSpPr>
          <p:nvPr>
            <p:ph type="ftr" sz="quarter" idx="10"/>
          </p:nvPr>
        </p:nvSpPr>
        <p:spPr/>
        <p:txBody>
          <a:bodyPr/>
          <a:lstStyle/>
          <a:p>
            <a:pPr>
              <a:defRPr/>
            </a:pPr>
            <a:r>
              <a:rPr lang="en-US" smtClean="0"/>
              <a:t>2014 HERI Faculty Survey</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title"/>
          </p:nvPr>
        </p:nvSpPr>
        <p:spPr>
          <a:xfrm>
            <a:off x="0" y="228600"/>
            <a:ext cx="9144000" cy="1143000"/>
          </a:xfrm>
        </p:spPr>
        <p:txBody>
          <a:bodyPr/>
          <a:lstStyle/>
          <a:p>
            <a:pPr eaLnBrk="1" hangingPunct="1">
              <a:defRPr/>
            </a:pPr>
            <a:r>
              <a:rPr lang="en-US" dirty="0" smtClean="0">
                <a:solidFill>
                  <a:schemeClr val="accent1">
                    <a:lumMod val="50000"/>
                  </a:schemeClr>
                </a:solidFill>
              </a:rPr>
              <a:t>Table of Contents</a:t>
            </a:r>
          </a:p>
        </p:txBody>
      </p:sp>
      <p:sp>
        <p:nvSpPr>
          <p:cNvPr id="5123" name="Rectangle 6"/>
          <p:cNvSpPr>
            <a:spLocks noGrp="1" noChangeArrowheads="1"/>
          </p:cNvSpPr>
          <p:nvPr>
            <p:ph sz="half" idx="1"/>
          </p:nvPr>
        </p:nvSpPr>
        <p:spPr>
          <a:xfrm>
            <a:off x="228600" y="1219200"/>
            <a:ext cx="4419600" cy="5029200"/>
          </a:xfrm>
        </p:spPr>
        <p:txBody>
          <a:bodyPr/>
          <a:lstStyle/>
          <a:p>
            <a:pPr eaLnBrk="1" hangingPunct="1">
              <a:lnSpc>
                <a:spcPct val="150000"/>
              </a:lnSpc>
              <a:spcBef>
                <a:spcPct val="0"/>
              </a:spcBef>
              <a:spcAft>
                <a:spcPts val="300"/>
              </a:spcAft>
              <a:buClr>
                <a:schemeClr val="accent1">
                  <a:lumMod val="50000"/>
                </a:schemeClr>
              </a:buClr>
              <a:defRPr/>
            </a:pPr>
            <a:r>
              <a:rPr lang="en-US" sz="1600" b="1" u="sng" dirty="0" smtClean="0">
                <a:solidFill>
                  <a:schemeClr val="accent1">
                    <a:lumMod val="50000"/>
                  </a:schemeClr>
                </a:solidFill>
                <a:effectLst/>
              </a:rPr>
              <a:t>Demographics</a:t>
            </a:r>
          </a:p>
          <a:p>
            <a:pPr indent="114300" eaLnBrk="1" hangingPunct="1">
              <a:spcBef>
                <a:spcPct val="0"/>
              </a:spcBef>
              <a:spcAft>
                <a:spcPts val="300"/>
              </a:spcAft>
              <a:buClr>
                <a:schemeClr val="accent1">
                  <a:lumMod val="50000"/>
                </a:schemeClr>
              </a:buClr>
              <a:buFontTx/>
              <a:buNone/>
              <a:defRPr/>
            </a:pPr>
            <a:r>
              <a:rPr lang="en-US" sz="1400" b="1" dirty="0" smtClean="0">
                <a:solidFill>
                  <a:schemeClr val="accent1"/>
                </a:solidFill>
                <a:effectLst/>
              </a:rPr>
              <a:t>Sex </a:t>
            </a:r>
          </a:p>
          <a:p>
            <a:pPr indent="114300" eaLnBrk="1" hangingPunct="1">
              <a:spcBef>
                <a:spcPct val="0"/>
              </a:spcBef>
              <a:spcAft>
                <a:spcPts val="300"/>
              </a:spcAft>
              <a:buClr>
                <a:schemeClr val="accent1">
                  <a:lumMod val="50000"/>
                </a:schemeClr>
              </a:buClr>
              <a:buFontTx/>
              <a:buNone/>
              <a:defRPr/>
            </a:pPr>
            <a:r>
              <a:rPr lang="en-US" sz="1400" b="1" dirty="0" smtClean="0">
                <a:solidFill>
                  <a:schemeClr val="accent1"/>
                </a:solidFill>
                <a:effectLst/>
              </a:rPr>
              <a:t>Race/Ethnicity</a:t>
            </a:r>
          </a:p>
          <a:p>
            <a:pPr indent="114300" eaLnBrk="1" hangingPunct="1">
              <a:spcBef>
                <a:spcPct val="0"/>
              </a:spcBef>
              <a:spcAft>
                <a:spcPts val="300"/>
              </a:spcAft>
              <a:buClr>
                <a:schemeClr val="accent1">
                  <a:lumMod val="50000"/>
                </a:schemeClr>
              </a:buClr>
              <a:buFontTx/>
              <a:buNone/>
              <a:defRPr/>
            </a:pPr>
            <a:r>
              <a:rPr lang="en-US" sz="1400" b="1" dirty="0" smtClean="0">
                <a:solidFill>
                  <a:schemeClr val="accent1"/>
                </a:solidFill>
                <a:effectLst/>
              </a:rPr>
              <a:t>Academic Department</a:t>
            </a:r>
          </a:p>
          <a:p>
            <a:pPr eaLnBrk="1" hangingPunct="1">
              <a:lnSpc>
                <a:spcPct val="150000"/>
              </a:lnSpc>
              <a:spcBef>
                <a:spcPct val="0"/>
              </a:spcBef>
              <a:spcAft>
                <a:spcPts val="300"/>
              </a:spcAft>
              <a:buClr>
                <a:schemeClr val="accent1">
                  <a:lumMod val="50000"/>
                </a:schemeClr>
              </a:buClr>
              <a:defRPr/>
            </a:pPr>
            <a:r>
              <a:rPr lang="en-US" sz="1600" b="1" u="sng" dirty="0" smtClean="0">
                <a:solidFill>
                  <a:schemeClr val="accent1">
                    <a:lumMod val="50000"/>
                  </a:schemeClr>
                </a:solidFill>
                <a:effectLst/>
              </a:rPr>
              <a:t>Teaching Practices</a:t>
            </a:r>
          </a:p>
          <a:p>
            <a:pPr lvl="1" eaLnBrk="1" hangingPunct="1">
              <a:spcBef>
                <a:spcPct val="0"/>
              </a:spcBef>
              <a:spcAft>
                <a:spcPts val="300"/>
              </a:spcAft>
              <a:buClr>
                <a:srgbClr val="7680AC"/>
              </a:buClr>
              <a:buFontTx/>
              <a:buNone/>
              <a:defRPr/>
            </a:pPr>
            <a:r>
              <a:rPr lang="en-US" sz="1400" b="1" dirty="0" smtClean="0">
                <a:solidFill>
                  <a:schemeClr val="accent1"/>
                </a:solidFill>
                <a:effectLst/>
              </a:rPr>
              <a:t>Student-Centered Pedagogy</a:t>
            </a:r>
          </a:p>
          <a:p>
            <a:pPr lvl="1" eaLnBrk="1" hangingPunct="1">
              <a:spcBef>
                <a:spcPct val="0"/>
              </a:spcBef>
              <a:spcAft>
                <a:spcPts val="300"/>
              </a:spcAft>
              <a:buClr>
                <a:srgbClr val="7680AC"/>
              </a:buClr>
              <a:buFontTx/>
              <a:buNone/>
              <a:defRPr/>
            </a:pPr>
            <a:r>
              <a:rPr lang="en-US" sz="1400" b="1" dirty="0" smtClean="0">
                <a:solidFill>
                  <a:schemeClr val="accent1"/>
                </a:solidFill>
                <a:effectLst/>
              </a:rPr>
              <a:t>Habits of Mind</a:t>
            </a:r>
          </a:p>
          <a:p>
            <a:pPr lvl="1" eaLnBrk="1" hangingPunct="1">
              <a:spcBef>
                <a:spcPct val="0"/>
              </a:spcBef>
              <a:spcAft>
                <a:spcPts val="300"/>
              </a:spcAft>
              <a:buClr>
                <a:srgbClr val="7680AC"/>
              </a:buClr>
              <a:buFontTx/>
              <a:buNone/>
              <a:defRPr/>
            </a:pPr>
            <a:r>
              <a:rPr lang="en-US" sz="1400" b="1" dirty="0" smtClean="0">
                <a:solidFill>
                  <a:schemeClr val="accent1"/>
                </a:solidFill>
                <a:effectLst/>
              </a:rPr>
              <a:t>Technology in the Classroom</a:t>
            </a:r>
          </a:p>
          <a:p>
            <a:pPr lvl="1" eaLnBrk="1" hangingPunct="1">
              <a:spcBef>
                <a:spcPct val="0"/>
              </a:spcBef>
              <a:spcAft>
                <a:spcPts val="300"/>
              </a:spcAft>
              <a:buClr>
                <a:srgbClr val="7680AC"/>
              </a:buClr>
              <a:buFontTx/>
              <a:buNone/>
              <a:defRPr/>
            </a:pPr>
            <a:r>
              <a:rPr lang="en-US" sz="1400" b="1" dirty="0" smtClean="0">
                <a:solidFill>
                  <a:schemeClr val="accent1"/>
                </a:solidFill>
                <a:effectLst/>
              </a:rPr>
              <a:t>Types of Courses Faculty Teach</a:t>
            </a:r>
          </a:p>
          <a:p>
            <a:pPr lvl="1" eaLnBrk="1" hangingPunct="1">
              <a:spcBef>
                <a:spcPct val="0"/>
              </a:spcBef>
              <a:spcAft>
                <a:spcPts val="300"/>
              </a:spcAft>
              <a:buClr>
                <a:srgbClr val="7680AC"/>
              </a:buClr>
              <a:buFontTx/>
              <a:buNone/>
              <a:defRPr/>
            </a:pPr>
            <a:r>
              <a:rPr lang="en-US" sz="1400" b="1" dirty="0" smtClean="0">
                <a:solidFill>
                  <a:schemeClr val="accent1"/>
                </a:solidFill>
                <a:effectLst/>
              </a:rPr>
              <a:t>Teaching Load</a:t>
            </a:r>
          </a:p>
          <a:p>
            <a:pPr eaLnBrk="1" hangingPunct="1">
              <a:lnSpc>
                <a:spcPct val="150000"/>
              </a:lnSpc>
              <a:spcBef>
                <a:spcPct val="0"/>
              </a:spcBef>
              <a:spcAft>
                <a:spcPts val="300"/>
              </a:spcAft>
              <a:buClr>
                <a:schemeClr val="accent1">
                  <a:lumMod val="50000"/>
                </a:schemeClr>
              </a:buClr>
              <a:defRPr/>
            </a:pPr>
            <a:r>
              <a:rPr lang="en-US" sz="1600" b="1" u="sng" dirty="0" smtClean="0">
                <a:solidFill>
                  <a:schemeClr val="accent1">
                    <a:lumMod val="50000"/>
                  </a:schemeClr>
                </a:solidFill>
                <a:effectLst/>
              </a:rPr>
              <a:t>Research Activities</a:t>
            </a:r>
            <a:endParaRPr lang="en-US" sz="1600" b="1" u="sng" dirty="0">
              <a:solidFill>
                <a:schemeClr val="accent1">
                  <a:lumMod val="50000"/>
                </a:schemeClr>
              </a:solidFill>
              <a:effectLst/>
            </a:endParaRPr>
          </a:p>
          <a:p>
            <a:pPr lvl="1" eaLnBrk="1" hangingPunct="1">
              <a:spcBef>
                <a:spcPct val="0"/>
              </a:spcBef>
              <a:spcAft>
                <a:spcPts val="300"/>
              </a:spcAft>
              <a:buClr>
                <a:srgbClr val="7680AC"/>
              </a:buClr>
              <a:buFontTx/>
              <a:buNone/>
              <a:defRPr/>
            </a:pPr>
            <a:r>
              <a:rPr lang="en-US" sz="1400" b="1" dirty="0" smtClean="0">
                <a:solidFill>
                  <a:schemeClr val="accent1"/>
                </a:solidFill>
                <a:effectLst/>
              </a:rPr>
              <a:t>Scholarly Productivity</a:t>
            </a:r>
            <a:endParaRPr lang="en-US" sz="1400" b="1" dirty="0">
              <a:solidFill>
                <a:schemeClr val="accent1"/>
              </a:solidFill>
              <a:effectLst/>
            </a:endParaRPr>
          </a:p>
          <a:p>
            <a:pPr lvl="1" eaLnBrk="1" hangingPunct="1">
              <a:spcBef>
                <a:spcPct val="0"/>
              </a:spcBef>
              <a:spcAft>
                <a:spcPts val="300"/>
              </a:spcAft>
              <a:buClr>
                <a:srgbClr val="7680AC"/>
              </a:buClr>
              <a:buFontTx/>
              <a:buNone/>
              <a:defRPr/>
            </a:pPr>
            <a:r>
              <a:rPr lang="en-US" sz="1400" b="1" dirty="0" smtClean="0">
                <a:solidFill>
                  <a:schemeClr val="accent1"/>
                </a:solidFill>
                <a:effectLst/>
              </a:rPr>
              <a:t>Foci of Faculty Research</a:t>
            </a:r>
            <a:endParaRPr lang="en-US" sz="1400" b="1" dirty="0">
              <a:solidFill>
                <a:schemeClr val="accent1"/>
              </a:solidFill>
              <a:effectLst/>
            </a:endParaRPr>
          </a:p>
          <a:p>
            <a:pPr lvl="1" eaLnBrk="1" hangingPunct="1">
              <a:spcBef>
                <a:spcPct val="0"/>
              </a:spcBef>
              <a:spcAft>
                <a:spcPts val="300"/>
              </a:spcAft>
              <a:buClr>
                <a:srgbClr val="7680AC"/>
              </a:buClr>
              <a:buFontTx/>
              <a:buNone/>
              <a:defRPr/>
            </a:pPr>
            <a:r>
              <a:rPr lang="en-US" sz="1400" b="1" dirty="0" smtClean="0">
                <a:solidFill>
                  <a:schemeClr val="accent1"/>
                </a:solidFill>
                <a:effectLst/>
              </a:rPr>
              <a:t>Faculty Collaboration with Undergraduates on Research</a:t>
            </a:r>
            <a:endParaRPr lang="en-US" sz="1400" b="1" dirty="0">
              <a:solidFill>
                <a:schemeClr val="accent1"/>
              </a:solidFill>
              <a:effectLst/>
            </a:endParaRPr>
          </a:p>
          <a:p>
            <a:pPr lvl="1" eaLnBrk="1" hangingPunct="1">
              <a:spcBef>
                <a:spcPct val="0"/>
              </a:spcBef>
              <a:spcAft>
                <a:spcPts val="300"/>
              </a:spcAft>
              <a:buClr>
                <a:srgbClr val="7680AC"/>
              </a:buClr>
              <a:buFontTx/>
              <a:buNone/>
              <a:defRPr/>
            </a:pPr>
            <a:endParaRPr lang="en-US" sz="1400" b="1" dirty="0" smtClean="0">
              <a:solidFill>
                <a:schemeClr val="accent1"/>
              </a:solidFill>
              <a:effectLst/>
            </a:endParaRPr>
          </a:p>
        </p:txBody>
      </p:sp>
      <p:sp>
        <p:nvSpPr>
          <p:cNvPr id="5124" name="Rectangle 7"/>
          <p:cNvSpPr>
            <a:spLocks noGrp="1" noChangeArrowheads="1"/>
          </p:cNvSpPr>
          <p:nvPr>
            <p:ph sz="half" idx="2"/>
          </p:nvPr>
        </p:nvSpPr>
        <p:spPr>
          <a:xfrm>
            <a:off x="4419600" y="1219200"/>
            <a:ext cx="4495800" cy="5181600"/>
          </a:xfrm>
        </p:spPr>
        <p:txBody>
          <a:bodyPr/>
          <a:lstStyle/>
          <a:p>
            <a:pPr eaLnBrk="1" hangingPunct="1">
              <a:lnSpc>
                <a:spcPct val="150000"/>
              </a:lnSpc>
              <a:spcBef>
                <a:spcPct val="0"/>
              </a:spcBef>
              <a:spcAft>
                <a:spcPts val="300"/>
              </a:spcAft>
              <a:buClr>
                <a:schemeClr val="accent1">
                  <a:lumMod val="50000"/>
                </a:schemeClr>
              </a:buClr>
              <a:defRPr/>
            </a:pPr>
            <a:r>
              <a:rPr lang="en-US" sz="1600" b="1" u="sng" dirty="0" smtClean="0">
                <a:solidFill>
                  <a:schemeClr val="accent1">
                    <a:lumMod val="50000"/>
                  </a:schemeClr>
                </a:solidFill>
                <a:effectLst/>
              </a:rPr>
              <a:t>Faculty Satisfaction</a:t>
            </a:r>
          </a:p>
          <a:p>
            <a:pPr lvl="1" eaLnBrk="1" hangingPunct="1">
              <a:spcBef>
                <a:spcPct val="0"/>
              </a:spcBef>
              <a:spcAft>
                <a:spcPts val="300"/>
              </a:spcAft>
              <a:buClr>
                <a:srgbClr val="7680AC"/>
              </a:buClr>
              <a:buFontTx/>
              <a:buNone/>
              <a:defRPr/>
            </a:pPr>
            <a:r>
              <a:rPr lang="en-US" sz="1400" b="1" dirty="0" smtClean="0">
                <a:solidFill>
                  <a:schemeClr val="accent1"/>
                </a:solidFill>
                <a:effectLst/>
              </a:rPr>
              <a:t>Workplace Satisfaction</a:t>
            </a:r>
          </a:p>
          <a:p>
            <a:pPr lvl="1" eaLnBrk="1" hangingPunct="1">
              <a:spcBef>
                <a:spcPct val="0"/>
              </a:spcBef>
              <a:spcAft>
                <a:spcPts val="300"/>
              </a:spcAft>
              <a:buClr>
                <a:srgbClr val="7680AC"/>
              </a:buClr>
              <a:buFontTx/>
              <a:buNone/>
              <a:defRPr/>
            </a:pPr>
            <a:r>
              <a:rPr lang="en-US" sz="1400" b="1" dirty="0" smtClean="0">
                <a:solidFill>
                  <a:schemeClr val="accent1"/>
                </a:solidFill>
                <a:effectLst/>
              </a:rPr>
              <a:t>Satisfaction with Compensation</a:t>
            </a:r>
          </a:p>
          <a:p>
            <a:pPr lvl="1" eaLnBrk="1" hangingPunct="1">
              <a:spcBef>
                <a:spcPct val="0"/>
              </a:spcBef>
              <a:spcAft>
                <a:spcPts val="300"/>
              </a:spcAft>
              <a:buClr>
                <a:srgbClr val="7680AC"/>
              </a:buClr>
              <a:buFontTx/>
              <a:buNone/>
              <a:defRPr/>
            </a:pPr>
            <a:r>
              <a:rPr lang="en-US" sz="1400" b="1" dirty="0" smtClean="0">
                <a:solidFill>
                  <a:schemeClr val="accent1"/>
                </a:solidFill>
                <a:effectLst/>
              </a:rPr>
              <a:t>Satisfaction with Pay Equity and Family Flexibility</a:t>
            </a:r>
          </a:p>
          <a:p>
            <a:pPr lvl="1" eaLnBrk="1" hangingPunct="1">
              <a:spcBef>
                <a:spcPct val="0"/>
              </a:spcBef>
              <a:spcAft>
                <a:spcPts val="300"/>
              </a:spcAft>
              <a:buClr>
                <a:srgbClr val="7680AC"/>
              </a:buClr>
              <a:buFontTx/>
              <a:buNone/>
              <a:defRPr/>
            </a:pPr>
            <a:r>
              <a:rPr lang="en-US" sz="1400" b="1" dirty="0" smtClean="0">
                <a:solidFill>
                  <a:schemeClr val="accent1"/>
                </a:solidFill>
                <a:effectLst/>
              </a:rPr>
              <a:t>Overall Satisfaction</a:t>
            </a:r>
            <a:endParaRPr lang="en-US" sz="1600" b="1" u="sng" dirty="0" smtClean="0">
              <a:solidFill>
                <a:schemeClr val="accent1">
                  <a:lumMod val="50000"/>
                </a:schemeClr>
              </a:solidFill>
              <a:effectLst/>
            </a:endParaRPr>
          </a:p>
          <a:p>
            <a:pPr eaLnBrk="1" hangingPunct="1">
              <a:lnSpc>
                <a:spcPct val="150000"/>
              </a:lnSpc>
              <a:spcBef>
                <a:spcPts val="300"/>
              </a:spcBef>
              <a:buClr>
                <a:schemeClr val="accent1">
                  <a:lumMod val="50000"/>
                </a:schemeClr>
              </a:buClr>
              <a:defRPr/>
            </a:pPr>
            <a:r>
              <a:rPr lang="en-US" sz="1600" b="1" u="sng" dirty="0" smtClean="0">
                <a:solidFill>
                  <a:schemeClr val="accent1">
                    <a:lumMod val="50000"/>
                  </a:schemeClr>
                </a:solidFill>
                <a:effectLst/>
              </a:rPr>
              <a:t>Sources of Faculty Stress</a:t>
            </a:r>
          </a:p>
          <a:p>
            <a:pPr lvl="1" eaLnBrk="1" hangingPunct="1">
              <a:spcBef>
                <a:spcPts val="300"/>
              </a:spcBef>
              <a:buClr>
                <a:srgbClr val="7680AC"/>
              </a:buClr>
              <a:buFontTx/>
              <a:buNone/>
              <a:defRPr/>
            </a:pPr>
            <a:r>
              <a:rPr lang="en-US" sz="1400" b="1" dirty="0" smtClean="0">
                <a:solidFill>
                  <a:schemeClr val="accent1"/>
                </a:solidFill>
                <a:effectLst/>
              </a:rPr>
              <a:t>Career-Related Stress</a:t>
            </a:r>
          </a:p>
          <a:p>
            <a:pPr lvl="1" eaLnBrk="1" hangingPunct="1">
              <a:spcBef>
                <a:spcPts val="300"/>
              </a:spcBef>
              <a:buClr>
                <a:srgbClr val="7680AC"/>
              </a:buClr>
              <a:buFontTx/>
              <a:buNone/>
              <a:defRPr/>
            </a:pPr>
            <a:r>
              <a:rPr lang="en-US" sz="1400" b="1" dirty="0" smtClean="0">
                <a:solidFill>
                  <a:schemeClr val="accent1"/>
                </a:solidFill>
                <a:effectLst/>
              </a:rPr>
              <a:t>Stress Due to Subtle Discrimination, by Gender</a:t>
            </a:r>
          </a:p>
          <a:p>
            <a:pPr lvl="1" eaLnBrk="1" hangingPunct="1">
              <a:spcBef>
                <a:spcPts val="300"/>
              </a:spcBef>
              <a:buClr>
                <a:srgbClr val="7680AC"/>
              </a:buClr>
              <a:buFontTx/>
              <a:buNone/>
              <a:defRPr/>
            </a:pPr>
            <a:r>
              <a:rPr lang="en-US" sz="1400" b="1" dirty="0" smtClean="0">
                <a:solidFill>
                  <a:schemeClr val="accent1"/>
                </a:solidFill>
                <a:effectLst/>
              </a:rPr>
              <a:t>Stress Due to Subtle Discrimination, by Race</a:t>
            </a:r>
          </a:p>
          <a:p>
            <a:pPr lvl="1" eaLnBrk="1" hangingPunct="1">
              <a:spcBef>
                <a:spcPts val="300"/>
              </a:spcBef>
              <a:buClr>
                <a:srgbClr val="7680AC"/>
              </a:buClr>
              <a:buFontTx/>
              <a:buNone/>
              <a:defRPr/>
            </a:pPr>
            <a:r>
              <a:rPr lang="en-US" sz="1400" b="1" dirty="0" smtClean="0">
                <a:solidFill>
                  <a:schemeClr val="accent1"/>
                </a:solidFill>
                <a:effectLst/>
              </a:rPr>
              <a:t>Additional Sources of Stress</a:t>
            </a:r>
          </a:p>
          <a:p>
            <a:pPr eaLnBrk="1" hangingPunct="1">
              <a:lnSpc>
                <a:spcPct val="150000"/>
              </a:lnSpc>
              <a:spcBef>
                <a:spcPts val="300"/>
              </a:spcBef>
              <a:buClr>
                <a:schemeClr val="accent1">
                  <a:lumMod val="50000"/>
                </a:schemeClr>
              </a:buClr>
              <a:defRPr/>
            </a:pPr>
            <a:r>
              <a:rPr lang="en-US" sz="1600" b="1" u="sng" dirty="0" smtClean="0">
                <a:solidFill>
                  <a:schemeClr val="accent1">
                    <a:lumMod val="50000"/>
                  </a:schemeClr>
                </a:solidFill>
                <a:effectLst/>
              </a:rPr>
              <a:t>Faculty’s Perspectives on Campus Climate</a:t>
            </a:r>
            <a:endParaRPr lang="en-US" sz="1600" b="1" u="sng" dirty="0">
              <a:solidFill>
                <a:schemeClr val="accent1">
                  <a:lumMod val="50000"/>
                </a:schemeClr>
              </a:solidFill>
              <a:effectLst/>
            </a:endParaRPr>
          </a:p>
          <a:p>
            <a:pPr lvl="1" eaLnBrk="1" hangingPunct="1">
              <a:spcBef>
                <a:spcPts val="300"/>
              </a:spcBef>
              <a:buClr>
                <a:srgbClr val="7680AC"/>
              </a:buClr>
              <a:buFontTx/>
              <a:buNone/>
              <a:defRPr/>
            </a:pPr>
            <a:r>
              <a:rPr lang="en-US" sz="1400" b="1" dirty="0" smtClean="0">
                <a:solidFill>
                  <a:schemeClr val="accent1"/>
                </a:solidFill>
                <a:effectLst/>
              </a:rPr>
              <a:t>Institutional Perspective: Commitment to Diversity</a:t>
            </a:r>
          </a:p>
          <a:p>
            <a:pPr lvl="1" eaLnBrk="1" hangingPunct="1">
              <a:spcBef>
                <a:spcPts val="300"/>
              </a:spcBef>
              <a:buClr>
                <a:srgbClr val="7680AC"/>
              </a:buClr>
              <a:buFontTx/>
              <a:buNone/>
              <a:defRPr/>
            </a:pPr>
            <a:r>
              <a:rPr lang="en-US" sz="1400" b="1" dirty="0" smtClean="0">
                <a:solidFill>
                  <a:schemeClr val="accent1"/>
                </a:solidFill>
                <a:effectLst/>
              </a:rPr>
              <a:t>Perspectives on Campus Climate for Diversity</a:t>
            </a:r>
            <a:endParaRPr lang="en-US" sz="1400" b="1" dirty="0">
              <a:solidFill>
                <a:schemeClr val="accent1"/>
              </a:solidFill>
              <a:effectLst/>
            </a:endParaRPr>
          </a:p>
          <a:p>
            <a:pPr lvl="1" eaLnBrk="1" hangingPunct="1">
              <a:spcBef>
                <a:spcPts val="300"/>
              </a:spcBef>
              <a:buClr>
                <a:srgbClr val="7680AC"/>
              </a:buClr>
              <a:buFontTx/>
              <a:buNone/>
              <a:defRPr/>
            </a:pPr>
            <a:r>
              <a:rPr lang="en-US" sz="1400" b="1" dirty="0" smtClean="0">
                <a:solidFill>
                  <a:schemeClr val="accent1"/>
                </a:solidFill>
                <a:effectLst/>
              </a:rPr>
              <a:t>Institutional Perspective: Commitment to Civic Engagement</a:t>
            </a:r>
          </a:p>
          <a:p>
            <a:pPr lvl="1" eaLnBrk="1" hangingPunct="1">
              <a:spcBef>
                <a:spcPts val="300"/>
              </a:spcBef>
              <a:buClr>
                <a:srgbClr val="7680AC"/>
              </a:buClr>
              <a:buFontTx/>
              <a:buNone/>
              <a:defRPr/>
            </a:pPr>
            <a:r>
              <a:rPr lang="en-US" sz="1400" b="1" dirty="0" smtClean="0">
                <a:solidFill>
                  <a:schemeClr val="accent1"/>
                </a:solidFill>
                <a:effectLst/>
              </a:rPr>
              <a:t>Institutional Perspective: Commitment to Prestige</a:t>
            </a:r>
          </a:p>
          <a:p>
            <a:pPr lvl="1" eaLnBrk="1" hangingPunct="1">
              <a:spcBef>
                <a:spcPts val="300"/>
              </a:spcBef>
              <a:buClr>
                <a:srgbClr val="7680AC"/>
              </a:buClr>
              <a:buFontTx/>
              <a:buNone/>
              <a:defRPr/>
            </a:pPr>
            <a:r>
              <a:rPr lang="en-US" sz="1400" b="1" dirty="0" smtClean="0">
                <a:solidFill>
                  <a:schemeClr val="accent1"/>
                </a:solidFill>
                <a:effectLst/>
              </a:rPr>
              <a:t>Campus and Departmental Climate</a:t>
            </a:r>
            <a:endParaRPr lang="en-US" sz="1400" b="1" dirty="0">
              <a:solidFill>
                <a:schemeClr val="accent1"/>
              </a:solidFill>
              <a:effectLst/>
            </a:endParaRPr>
          </a:p>
          <a:p>
            <a:pPr lvl="1" eaLnBrk="1" hangingPunct="1">
              <a:spcBef>
                <a:spcPts val="300"/>
              </a:spcBef>
              <a:buClr>
                <a:srgbClr val="7680AC"/>
              </a:buClr>
              <a:buFontTx/>
              <a:buNone/>
              <a:defRPr/>
            </a:pPr>
            <a:r>
              <a:rPr lang="en-US" sz="1400" b="1" dirty="0" smtClean="0">
                <a:solidFill>
                  <a:schemeClr val="accent1"/>
                </a:solidFill>
                <a:effectLst/>
              </a:rPr>
              <a:t>Shared Governance</a:t>
            </a:r>
          </a:p>
          <a:p>
            <a:pPr lvl="1" eaLnBrk="1" hangingPunct="1">
              <a:spcBef>
                <a:spcPts val="300"/>
              </a:spcBef>
              <a:buClr>
                <a:srgbClr val="7680AC"/>
              </a:buClr>
              <a:buFontTx/>
              <a:buNone/>
              <a:defRPr/>
            </a:pPr>
            <a:r>
              <a:rPr lang="en-US" sz="1400" b="1" dirty="0" smtClean="0">
                <a:solidFill>
                  <a:schemeClr val="accent1"/>
                </a:solidFill>
                <a:effectLst/>
              </a:rPr>
              <a:t>Institutional Commitment</a:t>
            </a:r>
          </a:p>
          <a:p>
            <a:pPr lvl="1" eaLnBrk="1" hangingPunct="1">
              <a:spcBef>
                <a:spcPts val="300"/>
              </a:spcBef>
              <a:buClr>
                <a:srgbClr val="7680AC"/>
              </a:buClr>
              <a:buFontTx/>
              <a:buNone/>
              <a:defRPr/>
            </a:pPr>
            <a:endParaRPr lang="en-US" sz="1400" b="1" dirty="0" smtClean="0">
              <a:solidFill>
                <a:schemeClr val="accent1"/>
              </a:solidFill>
              <a:effectLst/>
            </a:endParaRPr>
          </a:p>
          <a:p>
            <a:pPr eaLnBrk="1" hangingPunct="1">
              <a:lnSpc>
                <a:spcPct val="150000"/>
              </a:lnSpc>
              <a:spcBef>
                <a:spcPts val="300"/>
              </a:spcBef>
              <a:buClr>
                <a:srgbClr val="7680AC"/>
              </a:buClr>
              <a:defRPr/>
            </a:pPr>
            <a:endParaRPr lang="en-US" sz="1600" b="1" u="sng" dirty="0" smtClean="0">
              <a:solidFill>
                <a:srgbClr val="7680AC"/>
              </a:solidFill>
              <a:effectLst/>
            </a:endParaRPr>
          </a:p>
        </p:txBody>
      </p:sp>
      <p:sp>
        <p:nvSpPr>
          <p:cNvPr id="47110" name="Slide Number Placeholder 5"/>
          <p:cNvSpPr>
            <a:spLocks noGrp="1"/>
          </p:cNvSpPr>
          <p:nvPr>
            <p:ph type="sldNum" sz="quarter" idx="11"/>
          </p:nvPr>
        </p:nvSpPr>
        <p:spPr>
          <a:noFill/>
        </p:spPr>
        <p:txBody>
          <a:bodyPr/>
          <a:lstStyle/>
          <a:p>
            <a:fld id="{C6F35A29-9CD1-4C25-8368-ACFA53046418}" type="slidenum">
              <a:rPr lang="en-US" smtClean="0"/>
              <a:pPr/>
              <a:t>3</a:t>
            </a:fld>
            <a:endParaRPr lang="en-US" smtClean="0"/>
          </a:p>
        </p:txBody>
      </p:sp>
      <p:sp>
        <p:nvSpPr>
          <p:cNvPr id="6" name="Footer Placeholder 5"/>
          <p:cNvSpPr>
            <a:spLocks noGrp="1"/>
          </p:cNvSpPr>
          <p:nvPr>
            <p:ph type="ftr" sz="quarter" idx="10"/>
          </p:nvPr>
        </p:nvSpPr>
        <p:spPr/>
        <p:txBody>
          <a:bodyPr/>
          <a:lstStyle/>
          <a:p>
            <a:pPr>
              <a:defRPr/>
            </a:pPr>
            <a:r>
              <a:rPr lang="en-US" smtClean="0"/>
              <a:t>2014 HERI Faculty Survey</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685800" y="2606675"/>
            <a:ext cx="7772400" cy="1584325"/>
          </a:xfrm>
        </p:spPr>
        <p:txBody>
          <a:bodyPr/>
          <a:lstStyle/>
          <a:p>
            <a:pPr eaLnBrk="1" hangingPunct="1">
              <a:defRPr/>
            </a:pPr>
            <a:r>
              <a:rPr lang="en-US" dirty="0" smtClean="0">
                <a:solidFill>
                  <a:schemeClr val="accent1">
                    <a:lumMod val="50000"/>
                  </a:schemeClr>
                </a:solidFill>
              </a:rPr>
              <a:t>Faculty’s Perspectives on Campus Climate</a:t>
            </a:r>
          </a:p>
        </p:txBody>
      </p:sp>
      <p:pic>
        <p:nvPicPr>
          <p:cNvPr id="2" name="Picture 1"/>
          <p:cNvPicPr>
            <a:picLocks noChangeAspect="1"/>
          </p:cNvPicPr>
          <p:nvPr/>
        </p:nvPicPr>
        <p:blipFill>
          <a:blip r:embed="rId3">
            <a:duotone>
              <a:schemeClr val="accent5">
                <a:shade val="45000"/>
                <a:satMod val="135000"/>
              </a:schemeClr>
              <a:prstClr val="white"/>
            </a:duotone>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3402784" y="1436087"/>
            <a:ext cx="2338432" cy="1588040"/>
          </a:xfrm>
          <a:prstGeom prst="rect">
            <a:avLst/>
          </a:prstGeom>
        </p:spPr>
      </p:pic>
    </p:spTree>
    <p:extLst>
      <p:ext uri="{BB962C8B-B14F-4D97-AF65-F5344CB8AC3E}">
        <p14:creationId xmlns:p14="http://schemas.microsoft.com/office/powerpoint/2010/main" val="19644076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72290EBD-63E6-4B60-9B7D-0F8F7E3A00E6}" type="slidenum">
              <a:rPr lang="en-US" sz="1200" u="none"/>
              <a:pPr algn="r" eaLnBrk="1" hangingPunct="1"/>
              <a:t>31</a:t>
            </a:fld>
            <a:endParaRPr lang="en-US" sz="1200" u="none"/>
          </a:p>
        </p:txBody>
      </p:sp>
      <p:sp>
        <p:nvSpPr>
          <p:cNvPr id="9221" name="Slide Number Placeholder 7"/>
          <p:cNvSpPr>
            <a:spLocks noGrp="1"/>
          </p:cNvSpPr>
          <p:nvPr>
            <p:ph type="sldNum" sz="quarter" idx="11"/>
          </p:nvPr>
        </p:nvSpPr>
        <p:spPr>
          <a:noFill/>
        </p:spPr>
        <p:txBody>
          <a:bodyPr/>
          <a:lstStyle/>
          <a:p>
            <a:fld id="{CF1C8B1B-B788-407E-84A3-268AB9874CAF}" type="slidenum">
              <a:rPr lang="en-US" smtClean="0"/>
              <a:pPr/>
              <a:t>31</a:t>
            </a:fld>
            <a:endParaRPr lang="en-US" smtClean="0"/>
          </a:p>
        </p:txBody>
      </p:sp>
      <p:sp>
        <p:nvSpPr>
          <p:cNvPr id="15365"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smtClean="0">
                <a:solidFill>
                  <a:schemeClr val="accent1">
                    <a:lumMod val="50000"/>
                  </a:schemeClr>
                </a:solidFill>
              </a:rPr>
              <a:t>Institutional Priority: Commitment to Diversity</a:t>
            </a:r>
            <a:br>
              <a:rPr lang="en-US" dirty="0" smtClean="0">
                <a:solidFill>
                  <a:schemeClr val="accent1">
                    <a:lumMod val="50000"/>
                  </a:schemeClr>
                </a:solidFill>
              </a:rPr>
            </a:br>
            <a:r>
              <a:rPr lang="en-US" sz="1600" i="1" dirty="0" smtClean="0">
                <a:solidFill>
                  <a:schemeClr val="accent1"/>
                </a:solidFill>
              </a:rPr>
              <a:t>Commitment to Diversity </a:t>
            </a:r>
            <a:r>
              <a:rPr lang="en-US" sz="1600" dirty="0" smtClean="0">
                <a:solidFill>
                  <a:schemeClr val="accent1"/>
                </a:solidFill>
              </a:rPr>
              <a:t>measures the extent to which faculty believe their institution is committed to creating a diverse multicultural campus environment.</a:t>
            </a:r>
          </a:p>
        </p:txBody>
      </p:sp>
      <p:graphicFrame>
        <p:nvGraphicFramePr>
          <p:cNvPr id="9" name="Faculty Interaction"/>
          <p:cNvGraphicFramePr>
            <a:graphicFrameLocks noChangeAspect="1"/>
          </p:cNvGraphicFramePr>
          <p:nvPr>
            <p:custDataLst>
              <p:tags r:id="rId1"/>
            </p:custDataLst>
            <p:extLst>
              <p:ext uri="{D42A27DB-BD31-4B8C-83A1-F6EECF244321}">
                <p14:modId xmlns:p14="http://schemas.microsoft.com/office/powerpoint/2010/main" val="3589736918"/>
              </p:ext>
            </p:ext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5368" name="Rectangle 9"/>
          <p:cNvSpPr>
            <a:spLocks noChangeArrowheads="1"/>
          </p:cNvSpPr>
          <p:nvPr/>
        </p:nvSpPr>
        <p:spPr bwMode="auto">
          <a:xfrm>
            <a:off x="1219200" y="5943600"/>
            <a:ext cx="3200400" cy="276999"/>
          </a:xfrm>
          <a:prstGeom prst="rect">
            <a:avLst/>
          </a:prstGeom>
          <a:noFill/>
          <a:ln w="9525">
            <a:noFill/>
            <a:miter lim="800000"/>
            <a:headEnd/>
            <a:tailEnd/>
          </a:ln>
        </p:spPr>
        <p:txBody>
          <a:bodyPr wrap="square">
            <a:spAutoFit/>
          </a:bodyPr>
          <a:lstStyle/>
          <a:p>
            <a:pP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11" name="TextBox 1"/>
          <p:cNvSpPr txBox="1"/>
          <p:nvPr/>
        </p:nvSpPr>
        <p:spPr>
          <a:xfrm>
            <a:off x="5715000" y="2438400"/>
            <a:ext cx="3124200" cy="3124200"/>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1200" u="none" dirty="0" smtClean="0">
                <a:solidFill>
                  <a:schemeClr val="accent1">
                    <a:lumMod val="50000"/>
                  </a:schemeClr>
                </a:solidFill>
              </a:rPr>
              <a:t>	</a:t>
            </a:r>
            <a:r>
              <a:rPr lang="en-US" sz="1200" dirty="0" smtClean="0">
                <a:solidFill>
                  <a:schemeClr val="accent1">
                    <a:lumMod val="50000"/>
                  </a:schemeClr>
                </a:solidFill>
              </a:rPr>
              <a:t>Construct Items</a:t>
            </a:r>
          </a:p>
          <a:p>
            <a:pPr>
              <a:defRPr/>
            </a:pPr>
            <a:endParaRPr lang="en-US" sz="1200" dirty="0" smtClean="0">
              <a:solidFill>
                <a:schemeClr val="accent1">
                  <a:lumMod val="50000"/>
                </a:schemeClr>
              </a:solidFill>
            </a:endParaRPr>
          </a:p>
          <a:p>
            <a:pPr marL="114300" indent="-114300">
              <a:buFont typeface="Arial" pitchFamily="34" charset="0"/>
              <a:buChar char="•"/>
              <a:defRPr/>
            </a:pPr>
            <a:r>
              <a:rPr lang="en-US" sz="1200" u="none" dirty="0" smtClean="0">
                <a:solidFill>
                  <a:schemeClr val="accent1">
                    <a:lumMod val="50000"/>
                  </a:schemeClr>
                </a:solidFill>
              </a:rPr>
              <a:t>To recruit more minority students</a:t>
            </a:r>
          </a:p>
          <a:p>
            <a:pPr marL="114300" indent="-114300">
              <a:buFont typeface="Arial" pitchFamily="34" charset="0"/>
              <a:buChar char="•"/>
              <a:defRPr/>
            </a:pPr>
            <a:r>
              <a:rPr lang="en-US" sz="1200" u="none" dirty="0" smtClean="0">
                <a:solidFill>
                  <a:schemeClr val="accent1">
                    <a:lumMod val="50000"/>
                  </a:schemeClr>
                </a:solidFill>
              </a:rPr>
              <a:t>To increase the representation of women in the faculty and administration</a:t>
            </a:r>
          </a:p>
          <a:p>
            <a:pPr marL="114300" indent="-114300">
              <a:buFont typeface="Arial" pitchFamily="34" charset="0"/>
              <a:buChar char="•"/>
              <a:defRPr/>
            </a:pPr>
            <a:r>
              <a:rPr lang="en-US" sz="1200" u="none" dirty="0" smtClean="0">
                <a:solidFill>
                  <a:schemeClr val="accent1">
                    <a:lumMod val="50000"/>
                  </a:schemeClr>
                </a:solidFill>
              </a:rPr>
              <a:t>To increase the representation of minorities in the faculty and administration</a:t>
            </a:r>
            <a:endParaRPr lang="en-US" sz="1200" dirty="0" smtClean="0">
              <a:solidFill>
                <a:schemeClr val="accent1">
                  <a:lumMod val="50000"/>
                </a:schemeClr>
              </a:solidFill>
            </a:endParaRPr>
          </a:p>
        </p:txBody>
      </p:sp>
      <p:sp>
        <p:nvSpPr>
          <p:cNvPr id="8" name="Footer Placeholder 7"/>
          <p:cNvSpPr>
            <a:spLocks noGrp="1"/>
          </p:cNvSpPr>
          <p:nvPr>
            <p:ph type="ftr" sz="quarter" idx="10"/>
          </p:nvPr>
        </p:nvSpPr>
        <p:spPr/>
        <p:txBody>
          <a:bodyPr/>
          <a:lstStyle/>
          <a:p>
            <a:pPr>
              <a:defRPr/>
            </a:pPr>
            <a:r>
              <a:rPr lang="en-US" smtClean="0"/>
              <a:t>2014 HERI Faculty Survey</a:t>
            </a:r>
            <a:endParaRPr lang="en-US"/>
          </a:p>
        </p:txBody>
      </p:sp>
    </p:spTree>
    <p:extLst>
      <p:ext uri="{BB962C8B-B14F-4D97-AF65-F5344CB8AC3E}">
        <p14:creationId xmlns:p14="http://schemas.microsoft.com/office/powerpoint/2010/main" val="21246262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5A22F990-AC76-462A-AAD4-8A6F22C73C43}" type="slidenum">
              <a:rPr lang="en-US" sz="1200" u="none"/>
              <a:pPr algn="r" eaLnBrk="1" hangingPunct="1"/>
              <a:t>32</a:t>
            </a:fld>
            <a:endParaRPr lang="en-US" sz="1200" u="none"/>
          </a:p>
        </p:txBody>
      </p:sp>
      <p:sp>
        <p:nvSpPr>
          <p:cNvPr id="13317" name="Slide Number Placeholder 10"/>
          <p:cNvSpPr>
            <a:spLocks noGrp="1"/>
          </p:cNvSpPr>
          <p:nvPr>
            <p:ph type="sldNum" sz="quarter" idx="11"/>
          </p:nvPr>
        </p:nvSpPr>
        <p:spPr>
          <a:noFill/>
        </p:spPr>
        <p:txBody>
          <a:bodyPr/>
          <a:lstStyle/>
          <a:p>
            <a:fld id="{C0BB00A5-A5F0-4B05-AD3B-3DE690DA90C1}" type="slidenum">
              <a:rPr lang="en-US" smtClean="0"/>
              <a:pPr/>
              <a:t>32</a:t>
            </a:fld>
            <a:endParaRPr lang="en-US" smtClean="0"/>
          </a:p>
        </p:txBody>
      </p:sp>
      <p:sp>
        <p:nvSpPr>
          <p:cNvPr id="3"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a:solidFill>
                  <a:schemeClr val="accent1">
                    <a:lumMod val="50000"/>
                  </a:schemeClr>
                </a:solidFill>
              </a:rPr>
              <a:t>Perspectives on Campus Climate for Diversity</a:t>
            </a:r>
            <a:endParaRPr lang="en-US" sz="1200" dirty="0" smtClean="0">
              <a:solidFill>
                <a:schemeClr val="accent1">
                  <a:lumMod val="50000"/>
                </a:schemeClr>
              </a:solidFill>
            </a:endParaRPr>
          </a:p>
        </p:txBody>
      </p:sp>
      <p:graphicFrame>
        <p:nvGraphicFramePr>
          <p:cNvPr id="12" name="Academic Outcomes"/>
          <p:cNvGraphicFramePr>
            <a:graphicFrameLocks noChangeAspect="1"/>
          </p:cNvGraphicFramePr>
          <p:nvPr>
            <p:custDataLst>
              <p:tags r:id="rId1"/>
            </p:custDataLst>
            <p:extLst>
              <p:ext uri="{D42A27DB-BD31-4B8C-83A1-F6EECF244321}">
                <p14:modId xmlns:p14="http://schemas.microsoft.com/office/powerpoint/2010/main" val="1348802592"/>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2912" name="Group 32"/>
          <p:cNvGraphicFramePr>
            <a:graphicFrameLocks noGrp="1"/>
          </p:cNvGraphicFramePr>
          <p:nvPr>
            <p:extLst>
              <p:ext uri="{D42A27DB-BD31-4B8C-83A1-F6EECF244321}">
                <p14:modId xmlns:p14="http://schemas.microsoft.com/office/powerpoint/2010/main" val="4269695938"/>
              </p:ext>
            </p:extLst>
          </p:nvPr>
        </p:nvGraphicFramePr>
        <p:xfrm>
          <a:off x="685800" y="5257800"/>
          <a:ext cx="2743200" cy="731520"/>
        </p:xfrm>
        <a:graphic>
          <a:graphicData uri="http://schemas.openxmlformats.org/drawingml/2006/table">
            <a:tbl>
              <a:tblPr/>
              <a:tblGrid>
                <a:gridCol w="2743200"/>
              </a:tblGrid>
              <a:tr h="4572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lumMod val="50000"/>
                            </a:schemeClr>
                          </a:solidFill>
                          <a:effectLst/>
                          <a:latin typeface="Garamond" pitchFamily="18" charset="0"/>
                        </a:rPr>
                        <a:t>This institution has effective hiring practices and policies that increase faculty diversity</a:t>
                      </a:r>
                    </a:p>
                  </a:txBody>
                  <a:tcPr anchor="ctr" horzOverflow="overflow">
                    <a:lnL>
                      <a:noFill/>
                    </a:lnL>
                    <a:lnR>
                      <a:noFill/>
                    </a:lnR>
                    <a:lnT>
                      <a:noFill/>
                    </a:lnT>
                    <a:lnB>
                      <a:noFill/>
                    </a:lnB>
                    <a:lnTlToBr>
                      <a:noFill/>
                    </a:lnTlToBr>
                    <a:lnBlToTr>
                      <a:noFill/>
                    </a:lnBlToTr>
                    <a:noFill/>
                  </a:tcPr>
                </a:tc>
              </a:tr>
            </a:tbl>
          </a:graphicData>
        </a:graphic>
      </p:graphicFrame>
      <p:graphicFrame>
        <p:nvGraphicFramePr>
          <p:cNvPr id="122919" name="Group 39"/>
          <p:cNvGraphicFramePr>
            <a:graphicFrameLocks noGrp="1"/>
          </p:cNvGraphicFramePr>
          <p:nvPr>
            <p:extLst>
              <p:ext uri="{D42A27DB-BD31-4B8C-83A1-F6EECF244321}">
                <p14:modId xmlns:p14="http://schemas.microsoft.com/office/powerpoint/2010/main" val="2821618154"/>
              </p:ext>
            </p:extLst>
          </p:nvPr>
        </p:nvGraphicFramePr>
        <p:xfrm>
          <a:off x="3505200" y="5257800"/>
          <a:ext cx="2743200" cy="731520"/>
        </p:xfrm>
        <a:graphic>
          <a:graphicData uri="http://schemas.openxmlformats.org/drawingml/2006/table">
            <a:tbl>
              <a:tblPr/>
              <a:tblGrid>
                <a:gridCol w="2743200"/>
              </a:tblGrid>
              <a:tr h="4572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lumMod val="50000"/>
                            </a:schemeClr>
                          </a:solidFill>
                          <a:effectLst/>
                          <a:latin typeface="Garamond" pitchFamily="18" charset="0"/>
                        </a:rPr>
                        <a:t>This institution takes responsibility for educating underprepared students</a:t>
                      </a:r>
                      <a:endParaRPr kumimoji="0" lang="en-US" sz="1400" b="0" i="0" u="sng" strike="noStrike" cap="none" normalizeH="0" baseline="0" dirty="0" smtClean="0">
                        <a:ln>
                          <a:noFill/>
                        </a:ln>
                        <a:solidFill>
                          <a:schemeClr val="accent1">
                            <a:lumMod val="50000"/>
                          </a:schemeClr>
                        </a:solidFill>
                        <a:effectLst/>
                        <a:latin typeface="Garamond" pitchFamily="18" charset="0"/>
                      </a:endParaRPr>
                    </a:p>
                  </a:txBody>
                  <a:tcPr anchor="ctr" horzOverflow="overflow">
                    <a:lnL>
                      <a:noFill/>
                    </a:lnL>
                    <a:lnR>
                      <a:noFill/>
                    </a:lnR>
                    <a:lnT>
                      <a:noFill/>
                    </a:lnT>
                    <a:lnB>
                      <a:noFill/>
                    </a:lnB>
                    <a:lnTlToBr>
                      <a:noFill/>
                    </a:lnTlToBr>
                    <a:lnBlToTr>
                      <a:noFill/>
                    </a:lnBlToTr>
                    <a:noFill/>
                  </a:tcPr>
                </a:tc>
              </a:tr>
            </a:tbl>
          </a:graphicData>
        </a:graphic>
      </p:graphicFrame>
      <p:graphicFrame>
        <p:nvGraphicFramePr>
          <p:cNvPr id="122921" name="Group 41"/>
          <p:cNvGraphicFramePr>
            <a:graphicFrameLocks noGrp="1"/>
          </p:cNvGraphicFramePr>
          <p:nvPr>
            <p:extLst>
              <p:ext uri="{D42A27DB-BD31-4B8C-83A1-F6EECF244321}">
                <p14:modId xmlns:p14="http://schemas.microsoft.com/office/powerpoint/2010/main" val="1623665818"/>
              </p:ext>
            </p:extLst>
          </p:nvPr>
        </p:nvGraphicFramePr>
        <p:xfrm>
          <a:off x="6248400" y="5257800"/>
          <a:ext cx="2819400" cy="731520"/>
        </p:xfrm>
        <a:graphic>
          <a:graphicData uri="http://schemas.openxmlformats.org/drawingml/2006/table">
            <a:tbl>
              <a:tblPr/>
              <a:tblGrid>
                <a:gridCol w="2819400"/>
              </a:tblGrid>
              <a:tr h="4572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lumMod val="50000"/>
                            </a:schemeClr>
                          </a:solidFill>
                          <a:effectLst/>
                          <a:latin typeface="Garamond" pitchFamily="18" charset="0"/>
                        </a:rPr>
                        <a:t>Faculty are not prepared to deal with conflict over diversity issues in the classroom</a:t>
                      </a:r>
                      <a:endParaRPr kumimoji="0" lang="en-US" sz="1400" b="0" i="0" u="sng" strike="noStrike" cap="none" normalizeH="0" baseline="0" dirty="0" smtClean="0">
                        <a:ln>
                          <a:noFill/>
                        </a:ln>
                        <a:solidFill>
                          <a:schemeClr val="accent1">
                            <a:lumMod val="50000"/>
                          </a:schemeClr>
                        </a:solidFill>
                        <a:effectLst/>
                        <a:latin typeface="Garamond" pitchFamily="18" charset="0"/>
                      </a:endParaRPr>
                    </a:p>
                  </a:txBody>
                  <a:tcPr anchor="ctr" horzOverflow="overflow">
                    <a:lnL>
                      <a:noFill/>
                    </a:lnL>
                    <a:lnR>
                      <a:noFill/>
                    </a:lnR>
                    <a:lnT>
                      <a:noFill/>
                    </a:lnT>
                    <a:lnB>
                      <a:noFill/>
                    </a:lnB>
                    <a:lnTlToBr>
                      <a:noFill/>
                    </a:lnTlToBr>
                    <a:lnBlToTr>
                      <a:noFill/>
                    </a:lnBlToTr>
                    <a:noFill/>
                  </a:tcPr>
                </a:tc>
              </a:tr>
            </a:tbl>
          </a:graphicData>
        </a:graphic>
      </p:graphicFrame>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smtClean="0">
                <a:solidFill>
                  <a:schemeClr val="accent1">
                    <a:lumMod val="50000"/>
                  </a:schemeClr>
                </a:solidFill>
              </a:rPr>
              <a:t>Agree strongly</a:t>
            </a:r>
            <a:endParaRPr lang="en-US" sz="1200" u="none" dirty="0">
              <a:solidFill>
                <a:schemeClr val="accent1">
                  <a:lumMod val="50000"/>
                </a:schemeClr>
              </a:solidFill>
            </a:endParaRPr>
          </a:p>
          <a:p>
            <a:pPr>
              <a:defRPr/>
            </a:pPr>
            <a:r>
              <a:rPr lang="en-US" sz="1400" u="none" dirty="0">
                <a:solidFill>
                  <a:srgbClr val="7680AC"/>
                </a:solidFill>
              </a:rPr>
              <a:t>■</a:t>
            </a:r>
            <a:r>
              <a:rPr lang="en-US" sz="1400" u="none" dirty="0">
                <a:solidFill>
                  <a:srgbClr val="CCFFFF"/>
                </a:solidFill>
              </a:rPr>
              <a:t> </a:t>
            </a:r>
            <a:r>
              <a:rPr lang="en-US" sz="1200" u="none" dirty="0" smtClean="0">
                <a:solidFill>
                  <a:schemeClr val="accent1">
                    <a:lumMod val="50000"/>
                  </a:schemeClr>
                </a:solidFill>
              </a:rPr>
              <a:t>Agree somewhat</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u="none" dirty="0">
                <a:solidFill>
                  <a:schemeClr val="accent2"/>
                </a:solidFill>
              </a:rPr>
              <a:t>■ </a:t>
            </a:r>
            <a:r>
              <a:rPr lang="en-US" sz="1200" u="none" dirty="0" smtClean="0">
                <a:solidFill>
                  <a:schemeClr val="accent1">
                    <a:lumMod val="50000"/>
                  </a:schemeClr>
                </a:solidFill>
              </a:rPr>
              <a:t>Agree strongly</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smtClean="0">
                <a:solidFill>
                  <a:schemeClr val="accent1">
                    <a:lumMod val="50000"/>
                  </a:schemeClr>
                </a:solidFill>
              </a:rPr>
              <a:t>Agree somewhat</a:t>
            </a:r>
            <a:endParaRPr lang="en-US" sz="1200" u="none" dirty="0">
              <a:solidFill>
                <a:schemeClr val="accent1">
                  <a:lumMod val="50000"/>
                </a:schemeClr>
              </a:solidFill>
            </a:endParaRPr>
          </a:p>
          <a:p>
            <a:pPr>
              <a:defRPr/>
            </a:pPr>
            <a:endParaRPr lang="en-US" sz="1200" b="1" u="none" dirty="0"/>
          </a:p>
        </p:txBody>
      </p:sp>
      <p:sp>
        <p:nvSpPr>
          <p:cNvPr id="11" name="Footer Placeholder 10"/>
          <p:cNvSpPr>
            <a:spLocks noGrp="1"/>
          </p:cNvSpPr>
          <p:nvPr>
            <p:ph type="ftr" sz="quarter" idx="10"/>
          </p:nvPr>
        </p:nvSpPr>
        <p:spPr/>
        <p:txBody>
          <a:bodyPr/>
          <a:lstStyle/>
          <a:p>
            <a:pPr>
              <a:defRPr/>
            </a:pPr>
            <a:r>
              <a:rPr lang="en-US" smtClean="0"/>
              <a:t>2014 HERI Faculty Survey</a:t>
            </a:r>
            <a:endParaRPr lang="en-US"/>
          </a:p>
        </p:txBody>
      </p:sp>
    </p:spTree>
    <p:extLst>
      <p:ext uri="{BB962C8B-B14F-4D97-AF65-F5344CB8AC3E}">
        <p14:creationId xmlns:p14="http://schemas.microsoft.com/office/powerpoint/2010/main" val="19505240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72290EBD-63E6-4B60-9B7D-0F8F7E3A00E6}" type="slidenum">
              <a:rPr lang="en-US" sz="1200" u="none"/>
              <a:pPr algn="r" eaLnBrk="1" hangingPunct="1"/>
              <a:t>33</a:t>
            </a:fld>
            <a:endParaRPr lang="en-US" sz="1200" u="none"/>
          </a:p>
        </p:txBody>
      </p:sp>
      <p:sp>
        <p:nvSpPr>
          <p:cNvPr id="9221" name="Slide Number Placeholder 7"/>
          <p:cNvSpPr>
            <a:spLocks noGrp="1"/>
          </p:cNvSpPr>
          <p:nvPr>
            <p:ph type="sldNum" sz="quarter" idx="11"/>
          </p:nvPr>
        </p:nvSpPr>
        <p:spPr>
          <a:noFill/>
        </p:spPr>
        <p:txBody>
          <a:bodyPr/>
          <a:lstStyle/>
          <a:p>
            <a:fld id="{CF1C8B1B-B788-407E-84A3-268AB9874CAF}" type="slidenum">
              <a:rPr lang="en-US" smtClean="0"/>
              <a:pPr/>
              <a:t>33</a:t>
            </a:fld>
            <a:endParaRPr lang="en-US" smtClean="0"/>
          </a:p>
        </p:txBody>
      </p:sp>
      <p:sp>
        <p:nvSpPr>
          <p:cNvPr id="15365"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smtClean="0">
                <a:solidFill>
                  <a:schemeClr val="accent1">
                    <a:lumMod val="50000"/>
                  </a:schemeClr>
                </a:solidFill>
              </a:rPr>
              <a:t>Institutional Priority: Civic Engagement</a:t>
            </a:r>
            <a:br>
              <a:rPr lang="en-US" dirty="0" smtClean="0">
                <a:solidFill>
                  <a:schemeClr val="accent1">
                    <a:lumMod val="50000"/>
                  </a:schemeClr>
                </a:solidFill>
              </a:rPr>
            </a:br>
            <a:r>
              <a:rPr lang="en-US" sz="1600" i="1" dirty="0" smtClean="0">
                <a:solidFill>
                  <a:schemeClr val="accent1"/>
                </a:solidFill>
              </a:rPr>
              <a:t>Civic Engagement </a:t>
            </a:r>
            <a:r>
              <a:rPr lang="en-US" sz="1600" dirty="0" smtClean="0">
                <a:solidFill>
                  <a:schemeClr val="accent1"/>
                </a:solidFill>
              </a:rPr>
              <a:t>measures the extent to which faculty believe their institution is committed to facilitating civic engagement among students and faculty.</a:t>
            </a:r>
          </a:p>
        </p:txBody>
      </p:sp>
      <p:graphicFrame>
        <p:nvGraphicFramePr>
          <p:cNvPr id="9" name="Faculty Interaction"/>
          <p:cNvGraphicFramePr>
            <a:graphicFrameLocks noChangeAspect="1"/>
          </p:cNvGraphicFramePr>
          <p:nvPr>
            <p:custDataLst>
              <p:tags r:id="rId1"/>
            </p:custDataLst>
            <p:extLst>
              <p:ext uri="{D42A27DB-BD31-4B8C-83A1-F6EECF244321}">
                <p14:modId xmlns:p14="http://schemas.microsoft.com/office/powerpoint/2010/main" val="700633749"/>
              </p:ext>
            </p:ext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5368" name="Rectangle 9"/>
          <p:cNvSpPr>
            <a:spLocks noChangeArrowheads="1"/>
          </p:cNvSpPr>
          <p:nvPr/>
        </p:nvSpPr>
        <p:spPr bwMode="auto">
          <a:xfrm>
            <a:off x="1219200" y="5943600"/>
            <a:ext cx="3200400" cy="276999"/>
          </a:xfrm>
          <a:prstGeom prst="rect">
            <a:avLst/>
          </a:prstGeom>
          <a:noFill/>
          <a:ln w="9525">
            <a:noFill/>
            <a:miter lim="800000"/>
            <a:headEnd/>
            <a:tailEnd/>
          </a:ln>
        </p:spPr>
        <p:txBody>
          <a:bodyPr wrap="square">
            <a:spAutoFit/>
          </a:bodyPr>
          <a:lstStyle/>
          <a:p>
            <a:pP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11" name="TextBox 1"/>
          <p:cNvSpPr txBox="1"/>
          <p:nvPr/>
        </p:nvSpPr>
        <p:spPr>
          <a:xfrm>
            <a:off x="5715000" y="2438400"/>
            <a:ext cx="3124200" cy="3124200"/>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1200" u="none" dirty="0" smtClean="0">
                <a:solidFill>
                  <a:schemeClr val="accent1">
                    <a:lumMod val="50000"/>
                  </a:schemeClr>
                </a:solidFill>
              </a:rPr>
              <a:t>	</a:t>
            </a:r>
            <a:r>
              <a:rPr lang="en-US" sz="1200" dirty="0" smtClean="0">
                <a:solidFill>
                  <a:schemeClr val="accent1">
                    <a:lumMod val="50000"/>
                  </a:schemeClr>
                </a:solidFill>
              </a:rPr>
              <a:t>Construct Items</a:t>
            </a:r>
          </a:p>
          <a:p>
            <a:pPr>
              <a:defRPr/>
            </a:pPr>
            <a:endParaRPr lang="en-US" sz="1200" dirty="0" smtClean="0">
              <a:solidFill>
                <a:schemeClr val="accent1">
                  <a:lumMod val="50000"/>
                </a:schemeClr>
              </a:solidFill>
            </a:endParaRPr>
          </a:p>
          <a:p>
            <a:pPr marL="114300" indent="-114300">
              <a:buFont typeface="Arial" pitchFamily="34" charset="0"/>
              <a:buChar char="•"/>
              <a:defRPr/>
            </a:pPr>
            <a:r>
              <a:rPr lang="en-US" sz="1200" u="none" dirty="0" smtClean="0">
                <a:solidFill>
                  <a:schemeClr val="accent1">
                    <a:lumMod val="50000"/>
                  </a:schemeClr>
                </a:solidFill>
              </a:rPr>
              <a:t>To facilitate student involvement in community service</a:t>
            </a:r>
          </a:p>
          <a:p>
            <a:pPr marL="114300" indent="-114300">
              <a:buFont typeface="Arial" pitchFamily="34" charset="0"/>
              <a:buChar char="•"/>
              <a:defRPr/>
            </a:pPr>
            <a:r>
              <a:rPr lang="en-US" sz="1200" u="none" dirty="0" smtClean="0">
                <a:solidFill>
                  <a:schemeClr val="accent1">
                    <a:lumMod val="50000"/>
                  </a:schemeClr>
                </a:solidFill>
              </a:rPr>
              <a:t>To provide resources for faculty to engage in community-based teaching or research</a:t>
            </a:r>
          </a:p>
          <a:p>
            <a:pPr marL="114300" indent="-114300">
              <a:buFont typeface="Arial" pitchFamily="34" charset="0"/>
              <a:buChar char="•"/>
              <a:defRPr/>
            </a:pPr>
            <a:r>
              <a:rPr lang="en-US" sz="1200" u="none" dirty="0" smtClean="0">
                <a:solidFill>
                  <a:schemeClr val="accent1">
                    <a:lumMod val="50000"/>
                  </a:schemeClr>
                </a:solidFill>
              </a:rPr>
              <a:t>To create and sustain partnerships with surrounding communities</a:t>
            </a:r>
            <a:endParaRPr lang="en-US" sz="1200" dirty="0" smtClean="0">
              <a:solidFill>
                <a:schemeClr val="accent1">
                  <a:lumMod val="50000"/>
                </a:schemeClr>
              </a:solidFill>
            </a:endParaRPr>
          </a:p>
        </p:txBody>
      </p:sp>
      <p:sp>
        <p:nvSpPr>
          <p:cNvPr id="8" name="Footer Placeholder 7"/>
          <p:cNvSpPr>
            <a:spLocks noGrp="1"/>
          </p:cNvSpPr>
          <p:nvPr>
            <p:ph type="ftr" sz="quarter" idx="10"/>
          </p:nvPr>
        </p:nvSpPr>
        <p:spPr/>
        <p:txBody>
          <a:bodyPr/>
          <a:lstStyle/>
          <a:p>
            <a:pPr>
              <a:defRPr/>
            </a:pPr>
            <a:r>
              <a:rPr lang="en-US" smtClean="0"/>
              <a:t>2014 HERI Faculty Survey</a:t>
            </a:r>
            <a:endParaRPr lang="en-US"/>
          </a:p>
        </p:txBody>
      </p:sp>
    </p:spTree>
    <p:extLst>
      <p:ext uri="{BB962C8B-B14F-4D97-AF65-F5344CB8AC3E}">
        <p14:creationId xmlns:p14="http://schemas.microsoft.com/office/powerpoint/2010/main" val="16915685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72290EBD-63E6-4B60-9B7D-0F8F7E3A00E6}" type="slidenum">
              <a:rPr lang="en-US" sz="1200" u="none"/>
              <a:pPr algn="r" eaLnBrk="1" hangingPunct="1"/>
              <a:t>34</a:t>
            </a:fld>
            <a:endParaRPr lang="en-US" sz="1200" u="none"/>
          </a:p>
        </p:txBody>
      </p:sp>
      <p:sp>
        <p:nvSpPr>
          <p:cNvPr id="9221" name="Slide Number Placeholder 7"/>
          <p:cNvSpPr>
            <a:spLocks noGrp="1"/>
          </p:cNvSpPr>
          <p:nvPr>
            <p:ph type="sldNum" sz="quarter" idx="11"/>
          </p:nvPr>
        </p:nvSpPr>
        <p:spPr>
          <a:noFill/>
        </p:spPr>
        <p:txBody>
          <a:bodyPr/>
          <a:lstStyle/>
          <a:p>
            <a:fld id="{CF1C8B1B-B788-407E-84A3-268AB9874CAF}" type="slidenum">
              <a:rPr lang="en-US" smtClean="0"/>
              <a:pPr/>
              <a:t>34</a:t>
            </a:fld>
            <a:endParaRPr lang="en-US" smtClean="0"/>
          </a:p>
        </p:txBody>
      </p:sp>
      <p:sp>
        <p:nvSpPr>
          <p:cNvPr id="15365"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smtClean="0">
                <a:solidFill>
                  <a:schemeClr val="accent1">
                    <a:lumMod val="50000"/>
                  </a:schemeClr>
                </a:solidFill>
              </a:rPr>
              <a:t>Institutional Priority: Increasing Prestige</a:t>
            </a:r>
            <a:br>
              <a:rPr lang="en-US" dirty="0" smtClean="0">
                <a:solidFill>
                  <a:schemeClr val="accent1">
                    <a:lumMod val="50000"/>
                  </a:schemeClr>
                </a:solidFill>
              </a:rPr>
            </a:br>
            <a:r>
              <a:rPr lang="en-US" sz="1600" i="1" dirty="0" smtClean="0">
                <a:solidFill>
                  <a:schemeClr val="accent1"/>
                </a:solidFill>
              </a:rPr>
              <a:t>Increasing Prestige </a:t>
            </a:r>
            <a:r>
              <a:rPr lang="en-US" sz="1600" dirty="0" smtClean="0">
                <a:solidFill>
                  <a:schemeClr val="accent1"/>
                </a:solidFill>
              </a:rPr>
              <a:t>measures the extent to which faculty believe their institution is committed to increasing its prestige.</a:t>
            </a:r>
          </a:p>
        </p:txBody>
      </p:sp>
      <p:graphicFrame>
        <p:nvGraphicFramePr>
          <p:cNvPr id="9" name="Faculty Interaction"/>
          <p:cNvGraphicFramePr>
            <a:graphicFrameLocks noChangeAspect="1"/>
          </p:cNvGraphicFramePr>
          <p:nvPr>
            <p:custDataLst>
              <p:tags r:id="rId1"/>
            </p:custDataLst>
            <p:extLst>
              <p:ext uri="{D42A27DB-BD31-4B8C-83A1-F6EECF244321}">
                <p14:modId xmlns:p14="http://schemas.microsoft.com/office/powerpoint/2010/main" val="2236354020"/>
              </p:ext>
            </p:ext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5368" name="Rectangle 9"/>
          <p:cNvSpPr>
            <a:spLocks noChangeArrowheads="1"/>
          </p:cNvSpPr>
          <p:nvPr/>
        </p:nvSpPr>
        <p:spPr bwMode="auto">
          <a:xfrm>
            <a:off x="1219200" y="5943600"/>
            <a:ext cx="3200400" cy="276999"/>
          </a:xfrm>
          <a:prstGeom prst="rect">
            <a:avLst/>
          </a:prstGeom>
          <a:noFill/>
          <a:ln w="9525">
            <a:noFill/>
            <a:miter lim="800000"/>
            <a:headEnd/>
            <a:tailEnd/>
          </a:ln>
        </p:spPr>
        <p:txBody>
          <a:bodyPr wrap="square">
            <a:spAutoFit/>
          </a:bodyPr>
          <a:lstStyle/>
          <a:p>
            <a:pP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11" name="TextBox 1"/>
          <p:cNvSpPr txBox="1"/>
          <p:nvPr/>
        </p:nvSpPr>
        <p:spPr>
          <a:xfrm>
            <a:off x="5715000" y="2438400"/>
            <a:ext cx="3124200" cy="3124200"/>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1200" u="none" dirty="0" smtClean="0">
                <a:solidFill>
                  <a:schemeClr val="accent1">
                    <a:lumMod val="50000"/>
                  </a:schemeClr>
                </a:solidFill>
              </a:rPr>
              <a:t>	</a:t>
            </a:r>
            <a:r>
              <a:rPr lang="en-US" sz="1200" dirty="0" smtClean="0">
                <a:solidFill>
                  <a:schemeClr val="accent1">
                    <a:lumMod val="50000"/>
                  </a:schemeClr>
                </a:solidFill>
              </a:rPr>
              <a:t>Construct Items</a:t>
            </a:r>
          </a:p>
          <a:p>
            <a:pPr>
              <a:defRPr/>
            </a:pPr>
            <a:endParaRPr lang="en-US" sz="1200" dirty="0" smtClean="0">
              <a:solidFill>
                <a:schemeClr val="accent1">
                  <a:lumMod val="50000"/>
                </a:schemeClr>
              </a:solidFill>
            </a:endParaRPr>
          </a:p>
          <a:p>
            <a:pPr marL="114300" indent="-114300">
              <a:buFont typeface="Arial" pitchFamily="34" charset="0"/>
              <a:buChar char="•"/>
              <a:defRPr/>
            </a:pPr>
            <a:r>
              <a:rPr lang="en-US" sz="1200" u="none" dirty="0" smtClean="0">
                <a:solidFill>
                  <a:schemeClr val="accent1">
                    <a:lumMod val="50000"/>
                  </a:schemeClr>
                </a:solidFill>
              </a:rPr>
              <a:t>To increase or maintain institutional prestige</a:t>
            </a:r>
          </a:p>
          <a:p>
            <a:pPr marL="114300" indent="-114300">
              <a:buFont typeface="Arial" pitchFamily="34" charset="0"/>
              <a:buChar char="•"/>
              <a:defRPr/>
            </a:pPr>
            <a:r>
              <a:rPr lang="en-US" sz="1200" u="none" dirty="0" smtClean="0">
                <a:solidFill>
                  <a:schemeClr val="accent1">
                    <a:lumMod val="50000"/>
                  </a:schemeClr>
                </a:solidFill>
              </a:rPr>
              <a:t>To hire faculty “stars”</a:t>
            </a:r>
          </a:p>
          <a:p>
            <a:pPr marL="114300" indent="-114300">
              <a:buFont typeface="Arial" pitchFamily="34" charset="0"/>
              <a:buChar char="•"/>
              <a:defRPr/>
            </a:pPr>
            <a:r>
              <a:rPr lang="en-US" sz="1200" u="none" dirty="0" smtClean="0">
                <a:solidFill>
                  <a:schemeClr val="accent1">
                    <a:lumMod val="50000"/>
                  </a:schemeClr>
                </a:solidFill>
              </a:rPr>
              <a:t>To enhance the institution’s national image</a:t>
            </a:r>
            <a:endParaRPr lang="en-US" sz="1200" dirty="0" smtClean="0">
              <a:solidFill>
                <a:schemeClr val="accent1">
                  <a:lumMod val="50000"/>
                </a:schemeClr>
              </a:solidFill>
            </a:endParaRPr>
          </a:p>
        </p:txBody>
      </p:sp>
      <p:sp>
        <p:nvSpPr>
          <p:cNvPr id="8" name="Footer Placeholder 7"/>
          <p:cNvSpPr>
            <a:spLocks noGrp="1"/>
          </p:cNvSpPr>
          <p:nvPr>
            <p:ph type="ftr" sz="quarter" idx="10"/>
          </p:nvPr>
        </p:nvSpPr>
        <p:spPr/>
        <p:txBody>
          <a:bodyPr/>
          <a:lstStyle/>
          <a:p>
            <a:pPr>
              <a:defRPr/>
            </a:pPr>
            <a:r>
              <a:rPr lang="en-US" smtClean="0"/>
              <a:t>2014 HERI Faculty Survey</a:t>
            </a:r>
            <a:endParaRPr lang="en-US"/>
          </a:p>
        </p:txBody>
      </p:sp>
    </p:spTree>
    <p:extLst>
      <p:ext uri="{BB962C8B-B14F-4D97-AF65-F5344CB8AC3E}">
        <p14:creationId xmlns:p14="http://schemas.microsoft.com/office/powerpoint/2010/main" val="16915685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5A22F990-AC76-462A-AAD4-8A6F22C73C43}" type="slidenum">
              <a:rPr lang="en-US" sz="1200" u="none"/>
              <a:pPr algn="r" eaLnBrk="1" hangingPunct="1"/>
              <a:t>35</a:t>
            </a:fld>
            <a:endParaRPr lang="en-US" sz="1200" u="none"/>
          </a:p>
        </p:txBody>
      </p:sp>
      <p:sp>
        <p:nvSpPr>
          <p:cNvPr id="13317" name="Slide Number Placeholder 10"/>
          <p:cNvSpPr>
            <a:spLocks noGrp="1"/>
          </p:cNvSpPr>
          <p:nvPr>
            <p:ph type="sldNum" sz="quarter" idx="11"/>
          </p:nvPr>
        </p:nvSpPr>
        <p:spPr>
          <a:noFill/>
        </p:spPr>
        <p:txBody>
          <a:bodyPr/>
          <a:lstStyle/>
          <a:p>
            <a:fld id="{C0BB00A5-A5F0-4B05-AD3B-3DE690DA90C1}" type="slidenum">
              <a:rPr lang="en-US" smtClean="0"/>
              <a:pPr/>
              <a:t>35</a:t>
            </a:fld>
            <a:endParaRPr lang="en-US" smtClean="0"/>
          </a:p>
        </p:txBody>
      </p:sp>
      <p:sp>
        <p:nvSpPr>
          <p:cNvPr id="3"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smtClean="0">
                <a:solidFill>
                  <a:schemeClr val="accent1">
                    <a:lumMod val="50000"/>
                  </a:schemeClr>
                </a:solidFill>
              </a:rPr>
              <a:t>Faculty’s Perspectives on </a:t>
            </a:r>
            <a:br>
              <a:rPr lang="en-US" dirty="0" smtClean="0">
                <a:solidFill>
                  <a:schemeClr val="accent1">
                    <a:lumMod val="50000"/>
                  </a:schemeClr>
                </a:solidFill>
              </a:rPr>
            </a:br>
            <a:r>
              <a:rPr lang="en-US" dirty="0" smtClean="0">
                <a:solidFill>
                  <a:schemeClr val="accent1">
                    <a:lumMod val="50000"/>
                  </a:schemeClr>
                </a:solidFill>
              </a:rPr>
              <a:t>Campus and Departmental Climate</a:t>
            </a:r>
            <a:r>
              <a:rPr lang="en-US" sz="1600" dirty="0" smtClean="0"/>
              <a:t/>
            </a:r>
            <a:br>
              <a:rPr lang="en-US" sz="1600" dirty="0" smtClean="0"/>
            </a:br>
            <a:endParaRPr lang="en-US" sz="1200" dirty="0" smtClean="0">
              <a:solidFill>
                <a:schemeClr val="accent1">
                  <a:lumMod val="50000"/>
                </a:schemeClr>
              </a:solidFill>
            </a:endParaRPr>
          </a:p>
        </p:txBody>
      </p:sp>
      <p:graphicFrame>
        <p:nvGraphicFramePr>
          <p:cNvPr id="12" name="Academic Outcomes"/>
          <p:cNvGraphicFramePr>
            <a:graphicFrameLocks noChangeAspect="1"/>
          </p:cNvGraphicFramePr>
          <p:nvPr>
            <p:custDataLst>
              <p:tags r:id="rId1"/>
            </p:custDataLst>
            <p:extLst>
              <p:ext uri="{D42A27DB-BD31-4B8C-83A1-F6EECF244321}">
                <p14:modId xmlns:p14="http://schemas.microsoft.com/office/powerpoint/2010/main" val="2776029750"/>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2912" name="Group 32"/>
          <p:cNvGraphicFramePr>
            <a:graphicFrameLocks noGrp="1"/>
          </p:cNvGraphicFramePr>
          <p:nvPr>
            <p:extLst>
              <p:ext uri="{D42A27DB-BD31-4B8C-83A1-F6EECF244321}">
                <p14:modId xmlns:p14="http://schemas.microsoft.com/office/powerpoint/2010/main" val="1462277498"/>
              </p:ext>
            </p:extLst>
          </p:nvPr>
        </p:nvGraphicFramePr>
        <p:xfrm>
          <a:off x="685800" y="5105400"/>
          <a:ext cx="1752600" cy="731520"/>
        </p:xfrm>
        <a:graphic>
          <a:graphicData uri="http://schemas.openxmlformats.org/drawingml/2006/table">
            <a:tbl>
              <a:tblPr/>
              <a:tblGrid>
                <a:gridCol w="1752600"/>
              </a:tblGrid>
              <a:tr h="4572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lumMod val="50000"/>
                            </a:schemeClr>
                          </a:solidFill>
                          <a:effectLst/>
                          <a:latin typeface="Garamond" pitchFamily="18" charset="0"/>
                        </a:rPr>
                        <a:t>There is a lot of campus racial conflict here</a:t>
                      </a:r>
                    </a:p>
                  </a:txBody>
                  <a:tcPr anchor="ctr" horzOverflow="overflow">
                    <a:lnL>
                      <a:noFill/>
                    </a:lnL>
                    <a:lnR>
                      <a:noFill/>
                    </a:lnR>
                    <a:lnT>
                      <a:noFill/>
                    </a:lnT>
                    <a:lnB>
                      <a:noFill/>
                    </a:lnB>
                    <a:lnTlToBr>
                      <a:noFill/>
                    </a:lnTlToBr>
                    <a:lnBlToTr>
                      <a:noFill/>
                    </a:lnBlToTr>
                    <a:noFill/>
                  </a:tcPr>
                </a:tc>
              </a:tr>
            </a:tbl>
          </a:graphicData>
        </a:graphic>
      </p:graphicFrame>
      <p:graphicFrame>
        <p:nvGraphicFramePr>
          <p:cNvPr id="122917" name="Group 37"/>
          <p:cNvGraphicFramePr>
            <a:graphicFrameLocks noGrp="1"/>
          </p:cNvGraphicFramePr>
          <p:nvPr>
            <p:extLst>
              <p:ext uri="{D42A27DB-BD31-4B8C-83A1-F6EECF244321}">
                <p14:modId xmlns:p14="http://schemas.microsoft.com/office/powerpoint/2010/main" val="2327597960"/>
              </p:ext>
            </p:extLst>
          </p:nvPr>
        </p:nvGraphicFramePr>
        <p:xfrm>
          <a:off x="2743200" y="5181600"/>
          <a:ext cx="2133600" cy="609600"/>
        </p:xfrm>
        <a:graphic>
          <a:graphicData uri="http://schemas.openxmlformats.org/drawingml/2006/table">
            <a:tbl>
              <a:tblPr/>
              <a:tblGrid>
                <a:gridCol w="2133600"/>
              </a:tblGrid>
              <a:tr h="6096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lumMod val="50000"/>
                            </a:schemeClr>
                          </a:solidFill>
                          <a:effectLst/>
                          <a:latin typeface="Garamond" pitchFamily="18" charset="0"/>
                        </a:rPr>
                        <a:t>My research is valued by faculty in my department</a:t>
                      </a:r>
                    </a:p>
                  </a:txBody>
                  <a:tcPr horzOverflow="overflow">
                    <a:lnL>
                      <a:noFill/>
                    </a:lnL>
                    <a:lnR>
                      <a:noFill/>
                    </a:lnR>
                    <a:lnT>
                      <a:noFill/>
                    </a:lnT>
                    <a:lnB>
                      <a:noFill/>
                    </a:lnB>
                    <a:lnTlToBr>
                      <a:noFill/>
                    </a:lnTlToBr>
                    <a:lnBlToTr>
                      <a:noFill/>
                    </a:lnBlToTr>
                    <a:noFill/>
                  </a:tcPr>
                </a:tc>
              </a:tr>
            </a:tbl>
          </a:graphicData>
        </a:graphic>
      </p:graphicFrame>
      <p:graphicFrame>
        <p:nvGraphicFramePr>
          <p:cNvPr id="122919" name="Group 39"/>
          <p:cNvGraphicFramePr>
            <a:graphicFrameLocks noGrp="1"/>
          </p:cNvGraphicFramePr>
          <p:nvPr>
            <p:extLst>
              <p:ext uri="{D42A27DB-BD31-4B8C-83A1-F6EECF244321}">
                <p14:modId xmlns:p14="http://schemas.microsoft.com/office/powerpoint/2010/main" val="4266199187"/>
              </p:ext>
            </p:extLst>
          </p:nvPr>
        </p:nvGraphicFramePr>
        <p:xfrm>
          <a:off x="4953000" y="5105400"/>
          <a:ext cx="1752600" cy="731520"/>
        </p:xfrm>
        <a:graphic>
          <a:graphicData uri="http://schemas.openxmlformats.org/drawingml/2006/table">
            <a:tbl>
              <a:tblPr/>
              <a:tblGrid>
                <a:gridCol w="1752600"/>
              </a:tblGrid>
              <a:tr h="4572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lumMod val="50000"/>
                            </a:schemeClr>
                          </a:solidFill>
                          <a:effectLst/>
                          <a:latin typeface="Garamond" pitchFamily="18" charset="0"/>
                        </a:rPr>
                        <a:t>My teaching is valued by faculty in my department</a:t>
                      </a:r>
                      <a:endParaRPr kumimoji="0" lang="en-US" sz="1400" b="0" i="0" u="sng" strike="noStrike" cap="none" normalizeH="0" baseline="0" dirty="0" smtClean="0">
                        <a:ln>
                          <a:noFill/>
                        </a:ln>
                        <a:solidFill>
                          <a:schemeClr val="accent1">
                            <a:lumMod val="50000"/>
                          </a:schemeClr>
                        </a:solidFill>
                        <a:effectLst/>
                        <a:latin typeface="Garamond" pitchFamily="18" charset="0"/>
                      </a:endParaRPr>
                    </a:p>
                  </a:txBody>
                  <a:tcPr anchor="ctr" horzOverflow="overflow">
                    <a:lnL>
                      <a:noFill/>
                    </a:lnL>
                    <a:lnR>
                      <a:noFill/>
                    </a:lnR>
                    <a:lnT>
                      <a:noFill/>
                    </a:lnT>
                    <a:lnB>
                      <a:noFill/>
                    </a:lnB>
                    <a:lnTlToBr>
                      <a:noFill/>
                    </a:lnTlToBr>
                    <a:lnBlToTr>
                      <a:noFill/>
                    </a:lnBlToTr>
                    <a:noFill/>
                  </a:tcPr>
                </a:tc>
              </a:tr>
            </a:tbl>
          </a:graphicData>
        </a:graphic>
      </p:graphicFrame>
      <p:graphicFrame>
        <p:nvGraphicFramePr>
          <p:cNvPr id="122921" name="Group 41"/>
          <p:cNvGraphicFramePr>
            <a:graphicFrameLocks noGrp="1"/>
          </p:cNvGraphicFramePr>
          <p:nvPr>
            <p:extLst>
              <p:ext uri="{D42A27DB-BD31-4B8C-83A1-F6EECF244321}">
                <p14:modId xmlns:p14="http://schemas.microsoft.com/office/powerpoint/2010/main" val="792753438"/>
              </p:ext>
            </p:extLst>
          </p:nvPr>
        </p:nvGraphicFramePr>
        <p:xfrm>
          <a:off x="7162800" y="5105400"/>
          <a:ext cx="1752600" cy="731520"/>
        </p:xfrm>
        <a:graphic>
          <a:graphicData uri="http://schemas.openxmlformats.org/drawingml/2006/table">
            <a:tbl>
              <a:tblPr/>
              <a:tblGrid>
                <a:gridCol w="1752600"/>
              </a:tblGrid>
              <a:tr h="4572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accent1">
                              <a:lumMod val="50000"/>
                            </a:schemeClr>
                          </a:solidFill>
                          <a:effectLst/>
                          <a:latin typeface="Garamond" pitchFamily="18" charset="0"/>
                        </a:rPr>
                        <a:t>My service is valued by faculty in my department</a:t>
                      </a:r>
                      <a:endParaRPr kumimoji="0" lang="en-US" sz="1400" b="0" i="0" u="sng" strike="noStrike" cap="none" normalizeH="0" baseline="0" dirty="0" smtClean="0">
                        <a:ln>
                          <a:noFill/>
                        </a:ln>
                        <a:solidFill>
                          <a:schemeClr val="accent1">
                            <a:lumMod val="50000"/>
                          </a:schemeClr>
                        </a:solidFill>
                        <a:effectLst/>
                        <a:latin typeface="Garamond" pitchFamily="18" charset="0"/>
                      </a:endParaRPr>
                    </a:p>
                  </a:txBody>
                  <a:tcPr anchor="ctr" horzOverflow="overflow">
                    <a:lnL>
                      <a:noFill/>
                    </a:lnL>
                    <a:lnR>
                      <a:noFill/>
                    </a:lnR>
                    <a:lnT>
                      <a:noFill/>
                    </a:lnT>
                    <a:lnB>
                      <a:noFill/>
                    </a:lnB>
                    <a:lnTlToBr>
                      <a:noFill/>
                    </a:lnTlToBr>
                    <a:lnBlToTr>
                      <a:noFill/>
                    </a:lnBlToTr>
                    <a:noFill/>
                  </a:tcPr>
                </a:tc>
              </a:tr>
            </a:tbl>
          </a:graphicData>
        </a:graphic>
      </p:graphicFrame>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smtClean="0">
                <a:solidFill>
                  <a:schemeClr val="accent1">
                    <a:lumMod val="50000"/>
                  </a:schemeClr>
                </a:solidFill>
              </a:rPr>
              <a:t>Agree strongly</a:t>
            </a:r>
            <a:endParaRPr lang="en-US" sz="1200" u="none" dirty="0">
              <a:solidFill>
                <a:schemeClr val="accent1">
                  <a:lumMod val="50000"/>
                </a:schemeClr>
              </a:solidFill>
            </a:endParaRPr>
          </a:p>
          <a:p>
            <a:pPr>
              <a:defRPr/>
            </a:pPr>
            <a:r>
              <a:rPr lang="en-US" sz="1400" u="none" dirty="0">
                <a:solidFill>
                  <a:srgbClr val="7680AC"/>
                </a:solidFill>
              </a:rPr>
              <a:t>■</a:t>
            </a:r>
            <a:r>
              <a:rPr lang="en-US" sz="1400" u="none" dirty="0">
                <a:solidFill>
                  <a:srgbClr val="CCFFFF"/>
                </a:solidFill>
              </a:rPr>
              <a:t> </a:t>
            </a:r>
            <a:r>
              <a:rPr lang="en-US" sz="1200" u="none" dirty="0" smtClean="0">
                <a:solidFill>
                  <a:schemeClr val="accent1">
                    <a:lumMod val="50000"/>
                  </a:schemeClr>
                </a:solidFill>
              </a:rPr>
              <a:t>Agree somewhat</a:t>
            </a:r>
            <a:endParaRPr lang="en-US" sz="1400" u="none" dirty="0">
              <a:solidFill>
                <a:schemeClr val="accent1">
                  <a:lumMod val="50000"/>
                </a:schemeClr>
              </a:solidFill>
            </a:endParaRPr>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u="none" dirty="0">
                <a:solidFill>
                  <a:schemeClr val="accent2"/>
                </a:solidFill>
              </a:rPr>
              <a:t>■ </a:t>
            </a:r>
            <a:r>
              <a:rPr lang="en-US" sz="1200" u="none" dirty="0" smtClean="0">
                <a:solidFill>
                  <a:schemeClr val="accent1">
                    <a:lumMod val="50000"/>
                  </a:schemeClr>
                </a:solidFill>
              </a:rPr>
              <a:t>Agree strongly</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smtClean="0">
                <a:solidFill>
                  <a:schemeClr val="accent1">
                    <a:lumMod val="50000"/>
                  </a:schemeClr>
                </a:solidFill>
              </a:rPr>
              <a:t>Agree somewhat</a:t>
            </a:r>
            <a:endParaRPr lang="en-US" sz="1200" u="none" dirty="0">
              <a:solidFill>
                <a:schemeClr val="accent1">
                  <a:lumMod val="50000"/>
                </a:schemeClr>
              </a:solidFill>
            </a:endParaRPr>
          </a:p>
          <a:p>
            <a:pPr>
              <a:defRPr/>
            </a:pPr>
            <a:endParaRPr lang="en-US" sz="1200" b="1" u="none" dirty="0"/>
          </a:p>
        </p:txBody>
      </p:sp>
      <p:sp>
        <p:nvSpPr>
          <p:cNvPr id="11" name="Footer Placeholder 10"/>
          <p:cNvSpPr>
            <a:spLocks noGrp="1"/>
          </p:cNvSpPr>
          <p:nvPr>
            <p:ph type="ftr" sz="quarter" idx="10"/>
          </p:nvPr>
        </p:nvSpPr>
        <p:spPr/>
        <p:txBody>
          <a:bodyPr/>
          <a:lstStyle/>
          <a:p>
            <a:pPr>
              <a:defRPr/>
            </a:pPr>
            <a:r>
              <a:rPr lang="en-US" smtClean="0"/>
              <a:t>2014 HERI Faculty Survey</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0F92D8FE-AF55-44BA-B979-8AFF8F3641F0}" type="slidenum">
              <a:rPr lang="en-US" sz="1200" u="none"/>
              <a:pPr algn="r" eaLnBrk="1" hangingPunct="1"/>
              <a:t>36</a:t>
            </a:fld>
            <a:endParaRPr lang="en-US" sz="1200" u="none"/>
          </a:p>
        </p:txBody>
      </p:sp>
      <p:sp>
        <p:nvSpPr>
          <p:cNvPr id="16389" name="Slide Number Placeholder 10"/>
          <p:cNvSpPr>
            <a:spLocks noGrp="1"/>
          </p:cNvSpPr>
          <p:nvPr>
            <p:ph type="sldNum" sz="quarter" idx="11"/>
          </p:nvPr>
        </p:nvSpPr>
        <p:spPr>
          <a:noFill/>
        </p:spPr>
        <p:txBody>
          <a:bodyPr/>
          <a:lstStyle/>
          <a:p>
            <a:fld id="{6E17F83E-64A8-4C29-95FE-FCC8A425C41F}" type="slidenum">
              <a:rPr lang="en-US" smtClean="0"/>
              <a:pPr/>
              <a:t>36</a:t>
            </a:fld>
            <a:endParaRPr lang="en-US" smtClean="0"/>
          </a:p>
        </p:txBody>
      </p:sp>
      <p:sp>
        <p:nvSpPr>
          <p:cNvPr id="3" name="Rectangle 2"/>
          <p:cNvSpPr>
            <a:spLocks noGrp="1" noChangeArrowheads="1"/>
          </p:cNvSpPr>
          <p:nvPr>
            <p:ph type="title" idx="4294967295"/>
          </p:nvPr>
        </p:nvSpPr>
        <p:spPr>
          <a:xfrm>
            <a:off x="914400" y="152400"/>
            <a:ext cx="8229600" cy="1143000"/>
          </a:xfrm>
        </p:spPr>
        <p:txBody>
          <a:bodyPr/>
          <a:lstStyle/>
          <a:p>
            <a:pPr eaLnBrk="1" hangingPunct="1">
              <a:defRPr/>
            </a:pPr>
            <a:r>
              <a:rPr lang="en-US" dirty="0" smtClean="0">
                <a:solidFill>
                  <a:schemeClr val="accent1">
                    <a:lumMod val="50000"/>
                  </a:schemeClr>
                </a:solidFill>
              </a:rPr>
              <a:t>Faculty Perspectives on Shared Governance</a:t>
            </a:r>
            <a:r>
              <a:rPr lang="en-US" sz="1600" dirty="0" smtClean="0"/>
              <a:t/>
            </a:r>
            <a:br>
              <a:rPr lang="en-US" sz="1600" dirty="0" smtClean="0"/>
            </a:br>
            <a:r>
              <a:rPr lang="en-US" sz="1600" dirty="0" smtClean="0"/>
              <a:t/>
            </a:r>
            <a:br>
              <a:rPr lang="en-US" sz="1600" dirty="0" smtClean="0"/>
            </a:br>
            <a:endParaRPr lang="en-US" sz="1200" dirty="0" smtClean="0">
              <a:solidFill>
                <a:schemeClr val="accent1"/>
              </a:solidFill>
            </a:endParaRPr>
          </a:p>
        </p:txBody>
      </p:sp>
      <p:graphicFrame>
        <p:nvGraphicFramePr>
          <p:cNvPr id="12" name="Active and Collaborative"/>
          <p:cNvGraphicFramePr>
            <a:graphicFrameLocks noChangeAspect="1"/>
          </p:cNvGraphicFramePr>
          <p:nvPr>
            <p:extLst>
              <p:ext uri="{D42A27DB-BD31-4B8C-83A1-F6EECF244321}">
                <p14:modId xmlns:p14="http://schemas.microsoft.com/office/powerpoint/2010/main" val="1378273485"/>
              </p:ext>
            </p:extLst>
          </p:nvPr>
        </p:nvGraphicFramePr>
        <p:xfrm>
          <a:off x="50800" y="14986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18439" name="TextBox 9"/>
          <p:cNvSpPr txBox="1">
            <a:spLocks noChangeArrowheads="1"/>
          </p:cNvSpPr>
          <p:nvPr/>
        </p:nvSpPr>
        <p:spPr bwMode="auto">
          <a:xfrm>
            <a:off x="609600" y="5105400"/>
            <a:ext cx="2819400" cy="523220"/>
          </a:xfrm>
          <a:prstGeom prst="rect">
            <a:avLst/>
          </a:prstGeom>
          <a:noFill/>
          <a:ln w="9525">
            <a:noFill/>
            <a:miter lim="800000"/>
            <a:headEnd/>
            <a:tailEnd/>
          </a:ln>
        </p:spPr>
        <p:txBody>
          <a:bodyPr>
            <a:spAutoFit/>
          </a:bodyPr>
          <a:lstStyle/>
          <a:p>
            <a:pPr algn="ctr">
              <a:defRPr/>
            </a:pPr>
            <a:r>
              <a:rPr lang="en-US" sz="1400" u="none" dirty="0" smtClean="0">
                <a:solidFill>
                  <a:schemeClr val="accent1">
                    <a:lumMod val="50000"/>
                  </a:schemeClr>
                </a:solidFill>
              </a:rPr>
              <a:t>The faculty are typically at odds with campus administration</a:t>
            </a:r>
            <a:endParaRPr lang="en-US" sz="1400" u="none" dirty="0">
              <a:solidFill>
                <a:schemeClr val="accent1">
                  <a:lumMod val="50000"/>
                </a:schemeClr>
              </a:solidFill>
            </a:endParaRPr>
          </a:p>
        </p:txBody>
      </p:sp>
      <p:sp>
        <p:nvSpPr>
          <p:cNvPr id="18442" name="TextBox 10"/>
          <p:cNvSpPr txBox="1">
            <a:spLocks noChangeArrowheads="1"/>
          </p:cNvSpPr>
          <p:nvPr/>
        </p:nvSpPr>
        <p:spPr bwMode="auto">
          <a:xfrm>
            <a:off x="3886200" y="5105400"/>
            <a:ext cx="1905000" cy="738664"/>
          </a:xfrm>
          <a:prstGeom prst="rect">
            <a:avLst/>
          </a:prstGeom>
          <a:noFill/>
          <a:ln w="9525">
            <a:noFill/>
            <a:miter lim="800000"/>
            <a:headEnd/>
            <a:tailEnd/>
          </a:ln>
        </p:spPr>
        <p:txBody>
          <a:bodyPr>
            <a:spAutoFit/>
          </a:bodyPr>
          <a:lstStyle/>
          <a:p>
            <a:pPr algn="ctr">
              <a:defRPr/>
            </a:pPr>
            <a:r>
              <a:rPr lang="en-US" sz="1400" u="none" dirty="0" smtClean="0">
                <a:solidFill>
                  <a:schemeClr val="accent1">
                    <a:lumMod val="50000"/>
                  </a:schemeClr>
                </a:solidFill>
              </a:rPr>
              <a:t>Administrators consider faculty concerns when making policy</a:t>
            </a:r>
            <a:endParaRPr lang="en-US" sz="1400" u="none" dirty="0">
              <a:solidFill>
                <a:schemeClr val="accent1">
                  <a:lumMod val="50000"/>
                </a:schemeClr>
              </a:solidFill>
            </a:endParaRPr>
          </a:p>
        </p:txBody>
      </p:sp>
      <p:sp>
        <p:nvSpPr>
          <p:cNvPr id="11" name="TextBox 11"/>
          <p:cNvSpPr txBox="1">
            <a:spLocks noChangeArrowheads="1"/>
          </p:cNvSpPr>
          <p:nvPr/>
        </p:nvSpPr>
        <p:spPr bwMode="auto">
          <a:xfrm>
            <a:off x="6629400" y="5138738"/>
            <a:ext cx="1905000" cy="523220"/>
          </a:xfrm>
          <a:prstGeom prst="rect">
            <a:avLst/>
          </a:prstGeom>
          <a:noFill/>
          <a:ln w="9525">
            <a:noFill/>
            <a:miter lim="800000"/>
            <a:headEnd/>
            <a:tailEnd/>
          </a:ln>
        </p:spPr>
        <p:txBody>
          <a:bodyPr>
            <a:spAutoFit/>
          </a:bodyPr>
          <a:lstStyle/>
          <a:p>
            <a:pPr algn="ctr">
              <a:defRPr/>
            </a:pPr>
            <a:r>
              <a:rPr lang="en-US" sz="1400" u="none" dirty="0" smtClean="0">
                <a:solidFill>
                  <a:schemeClr val="accent1">
                    <a:lumMod val="50000"/>
                  </a:schemeClr>
                </a:solidFill>
              </a:rPr>
              <a:t>The administration is open about its policies</a:t>
            </a:r>
            <a:endParaRPr lang="en-US" sz="1400" u="none" dirty="0">
              <a:solidFill>
                <a:schemeClr val="accent1">
                  <a:lumMod val="50000"/>
                </a:schemeClr>
              </a:solidFill>
            </a:endParaRPr>
          </a:p>
        </p:txBody>
      </p:sp>
      <p:sp>
        <p:nvSpPr>
          <p:cNvPr id="14" name="Rectangle 6"/>
          <p:cNvSpPr>
            <a:spLocks noChangeArrowheads="1"/>
          </p:cNvSpPr>
          <p:nvPr/>
        </p:nvSpPr>
        <p:spPr bwMode="auto">
          <a:xfrm>
            <a:off x="2971800" y="5867400"/>
            <a:ext cx="4038600" cy="1077218"/>
          </a:xfrm>
          <a:prstGeom prst="rect">
            <a:avLst/>
          </a:prstGeom>
          <a:noFill/>
          <a:ln w="9525">
            <a:noFill/>
            <a:miter lim="800000"/>
            <a:headEnd/>
            <a:tailEnd/>
          </a:ln>
        </p:spPr>
        <p:txBody>
          <a:bodyPr wrap="square" numCol="2">
            <a:spAutoFit/>
          </a:bodyPr>
          <a:lstStyle/>
          <a:p>
            <a:pPr>
              <a:defRPr/>
            </a:pPr>
            <a:r>
              <a:rPr lang="en-US" sz="1200" b="1" u="none" dirty="0">
                <a:solidFill>
                  <a:schemeClr val="accent1">
                    <a:lumMod val="50000"/>
                  </a:schemeClr>
                </a:solidFill>
              </a:rPr>
              <a:t>Your Institution         </a:t>
            </a:r>
          </a:p>
          <a:p>
            <a:pPr>
              <a:defRPr/>
            </a:pPr>
            <a:r>
              <a:rPr lang="en-US" sz="1400" b="1" u="none" dirty="0">
                <a:solidFill>
                  <a:srgbClr val="CCFFFF"/>
                </a:solidFill>
              </a:rPr>
              <a:t>■ </a:t>
            </a:r>
            <a:r>
              <a:rPr lang="en-US" sz="1200" u="none" dirty="0" smtClean="0">
                <a:solidFill>
                  <a:schemeClr val="accent1">
                    <a:lumMod val="50000"/>
                  </a:schemeClr>
                </a:solidFill>
              </a:rPr>
              <a:t>Very Descriptive</a:t>
            </a:r>
            <a:endParaRPr lang="en-US" sz="1200" u="none" dirty="0">
              <a:solidFill>
                <a:schemeClr val="accent1">
                  <a:lumMod val="50000"/>
                </a:schemeClr>
              </a:solidFill>
            </a:endParaRPr>
          </a:p>
          <a:p>
            <a:pPr>
              <a:defRPr/>
            </a:pPr>
            <a:r>
              <a:rPr lang="en-US" sz="1400" u="none" dirty="0">
                <a:solidFill>
                  <a:srgbClr val="7680AC"/>
                </a:solidFill>
              </a:rPr>
              <a:t>■</a:t>
            </a:r>
            <a:r>
              <a:rPr lang="en-US" sz="1400" u="none" dirty="0">
                <a:solidFill>
                  <a:srgbClr val="CCFFFF"/>
                </a:solidFill>
              </a:rPr>
              <a:t> </a:t>
            </a:r>
            <a:r>
              <a:rPr lang="en-US" sz="1200" u="none" dirty="0" smtClean="0">
                <a:solidFill>
                  <a:schemeClr val="accent1">
                    <a:lumMod val="50000"/>
                  </a:schemeClr>
                </a:solidFill>
              </a:rPr>
              <a:t>Somewhat Descriptive</a:t>
            </a:r>
            <a:endParaRPr lang="en-US" sz="1400" u="none" dirty="0">
              <a:solidFill>
                <a:schemeClr val="accent1">
                  <a:lumMod val="50000"/>
                </a:schemeClr>
              </a:solidFill>
            </a:endParaRPr>
          </a:p>
          <a:p>
            <a:pPr>
              <a:defRPr/>
            </a:pPr>
            <a:endParaRPr lang="en-US" sz="1200" b="1" u="none" dirty="0" smtClean="0"/>
          </a:p>
          <a:p>
            <a:pPr>
              <a:defRPr/>
            </a:pPr>
            <a:endParaRPr lang="en-US" sz="1200" b="1" u="none" dirty="0"/>
          </a:p>
          <a:p>
            <a:pPr>
              <a:defRPr/>
            </a:pPr>
            <a:r>
              <a:rPr lang="en-US" sz="1200" b="1" u="none" dirty="0">
                <a:solidFill>
                  <a:schemeClr val="accent1">
                    <a:lumMod val="50000"/>
                  </a:schemeClr>
                </a:solidFill>
              </a:rPr>
              <a:t>Comparison Group</a:t>
            </a:r>
          </a:p>
          <a:p>
            <a:pPr>
              <a:defRPr/>
            </a:pPr>
            <a:r>
              <a:rPr lang="en-US" sz="1400" u="none" dirty="0">
                <a:solidFill>
                  <a:schemeClr val="accent2"/>
                </a:solidFill>
              </a:rPr>
              <a:t>■ </a:t>
            </a:r>
            <a:r>
              <a:rPr lang="en-US" sz="1200" u="none" dirty="0" smtClean="0">
                <a:solidFill>
                  <a:schemeClr val="accent1">
                    <a:lumMod val="50000"/>
                  </a:schemeClr>
                </a:solidFill>
              </a:rPr>
              <a:t>Very Descriptive</a:t>
            </a:r>
            <a:endParaRPr lang="en-US" sz="1400" u="none" dirty="0">
              <a:solidFill>
                <a:schemeClr val="accent1">
                  <a:lumMod val="50000"/>
                </a:schemeClr>
              </a:solidFill>
            </a:endParaRPr>
          </a:p>
          <a:p>
            <a:pPr>
              <a:defRPr/>
            </a:pPr>
            <a:r>
              <a:rPr lang="en-US" sz="1400" u="none" dirty="0">
                <a:solidFill>
                  <a:srgbClr val="FFCC00"/>
                </a:solidFill>
              </a:rPr>
              <a:t>■</a:t>
            </a:r>
            <a:r>
              <a:rPr lang="en-US" sz="1200" u="none" dirty="0">
                <a:solidFill>
                  <a:srgbClr val="FFCC00"/>
                </a:solidFill>
              </a:rPr>
              <a:t> </a:t>
            </a:r>
            <a:r>
              <a:rPr lang="en-US" sz="1200" u="none" dirty="0" smtClean="0">
                <a:solidFill>
                  <a:schemeClr val="accent1">
                    <a:lumMod val="50000"/>
                  </a:schemeClr>
                </a:solidFill>
              </a:rPr>
              <a:t>Somewhat Descriptive</a:t>
            </a:r>
            <a:endParaRPr lang="en-US" sz="1200" u="none" dirty="0">
              <a:solidFill>
                <a:schemeClr val="accent1">
                  <a:lumMod val="50000"/>
                </a:schemeClr>
              </a:solidFill>
            </a:endParaRPr>
          </a:p>
          <a:p>
            <a:pPr>
              <a:defRPr/>
            </a:pPr>
            <a:endParaRPr lang="en-US" sz="1200" b="1" u="none" dirty="0"/>
          </a:p>
        </p:txBody>
      </p:sp>
      <p:sp>
        <p:nvSpPr>
          <p:cNvPr id="10" name="Footer Placeholder 9"/>
          <p:cNvSpPr>
            <a:spLocks noGrp="1"/>
          </p:cNvSpPr>
          <p:nvPr>
            <p:ph type="ftr" sz="quarter" idx="10"/>
          </p:nvPr>
        </p:nvSpPr>
        <p:spPr/>
        <p:txBody>
          <a:bodyPr/>
          <a:lstStyle/>
          <a:p>
            <a:pPr>
              <a:defRPr/>
            </a:pPr>
            <a:r>
              <a:rPr lang="en-US" smtClean="0"/>
              <a:t>2014 HERI Faculty Survey</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98CEBE32-51E4-484D-9854-4909253A03C2}" type="slidenum">
              <a:rPr lang="en-US" sz="1200" u="none"/>
              <a:pPr algn="r" eaLnBrk="1" hangingPunct="1"/>
              <a:t>37</a:t>
            </a:fld>
            <a:endParaRPr lang="en-US" sz="1200" u="none"/>
          </a:p>
        </p:txBody>
      </p:sp>
      <p:sp>
        <p:nvSpPr>
          <p:cNvPr id="14341" name="Slide Number Placeholder 11"/>
          <p:cNvSpPr>
            <a:spLocks noGrp="1"/>
          </p:cNvSpPr>
          <p:nvPr>
            <p:ph type="sldNum" sz="quarter" idx="11"/>
          </p:nvPr>
        </p:nvSpPr>
        <p:spPr>
          <a:noFill/>
        </p:spPr>
        <p:txBody>
          <a:bodyPr/>
          <a:lstStyle/>
          <a:p>
            <a:fld id="{56153C21-F9BB-499D-BF50-B5D5D7287D4F}" type="slidenum">
              <a:rPr lang="en-US" smtClean="0"/>
              <a:pPr/>
              <a:t>37</a:t>
            </a:fld>
            <a:endParaRPr lang="en-US" smtClean="0"/>
          </a:p>
        </p:txBody>
      </p:sp>
      <p:sp>
        <p:nvSpPr>
          <p:cNvPr id="22533" name="Rectangle 2"/>
          <p:cNvSpPr>
            <a:spLocks noGrp="1" noChangeArrowheads="1"/>
          </p:cNvSpPr>
          <p:nvPr>
            <p:ph type="title" idx="4294967295"/>
          </p:nvPr>
        </p:nvSpPr>
        <p:spPr>
          <a:xfrm>
            <a:off x="914400" y="152400"/>
            <a:ext cx="8226425" cy="1371600"/>
          </a:xfrm>
        </p:spPr>
        <p:txBody>
          <a:bodyPr/>
          <a:lstStyle/>
          <a:p>
            <a:pPr eaLnBrk="1" hangingPunct="1">
              <a:defRPr/>
            </a:pPr>
            <a:r>
              <a:rPr lang="en-US" dirty="0" smtClean="0">
                <a:solidFill>
                  <a:schemeClr val="accent1">
                    <a:lumMod val="50000"/>
                  </a:schemeClr>
                </a:solidFill>
              </a:rPr>
              <a:t>Institutional Commitment</a:t>
            </a:r>
            <a:endParaRPr lang="en-US" sz="1600" dirty="0" smtClean="0">
              <a:solidFill>
                <a:schemeClr val="accent1"/>
              </a:solidFill>
            </a:endParaRPr>
          </a:p>
        </p:txBody>
      </p:sp>
      <p:graphicFrame>
        <p:nvGraphicFramePr>
          <p:cNvPr id="9" name="Academic Enhancement"/>
          <p:cNvGraphicFramePr>
            <a:graphicFrameLocks noChangeAspect="1"/>
          </p:cNvGraphicFramePr>
          <p:nvPr>
            <p:custDataLst>
              <p:tags r:id="rId1"/>
            </p:custDataLst>
            <p:extLst>
              <p:ext uri="{D42A27DB-BD31-4B8C-83A1-F6EECF244321}">
                <p14:modId xmlns:p14="http://schemas.microsoft.com/office/powerpoint/2010/main" val="3350089688"/>
              </p:ext>
            </p:extLst>
          </p:nvPr>
        </p:nvGraphicFramePr>
        <p:xfrm>
          <a:off x="50800" y="1524000"/>
          <a:ext cx="8940800" cy="3733800"/>
        </p:xfrm>
        <a:graphic>
          <a:graphicData uri="http://schemas.openxmlformats.org/drawingml/2006/chart">
            <c:chart xmlns:c="http://schemas.openxmlformats.org/drawingml/2006/chart" xmlns:r="http://schemas.openxmlformats.org/officeDocument/2006/relationships" r:id="rId4"/>
          </a:graphicData>
        </a:graphic>
      </p:graphicFrame>
      <p:sp>
        <p:nvSpPr>
          <p:cNvPr id="22535" name="Rectangle 15"/>
          <p:cNvSpPr>
            <a:spLocks noChangeArrowheads="1"/>
          </p:cNvSpPr>
          <p:nvPr/>
        </p:nvSpPr>
        <p:spPr bwMode="auto">
          <a:xfrm>
            <a:off x="3352800" y="6124575"/>
            <a:ext cx="3124200" cy="276225"/>
          </a:xfrm>
          <a:prstGeom prst="rect">
            <a:avLst/>
          </a:prstGeom>
          <a:noFill/>
          <a:ln w="9525">
            <a:noFill/>
            <a:miter lim="800000"/>
            <a:headEnd/>
            <a:tailEnd/>
          </a:ln>
        </p:spPr>
        <p:txBody>
          <a:bodyPr wrap="square">
            <a:spAutoFit/>
          </a:bodyPr>
          <a:lstStyle/>
          <a:p>
            <a:pP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sp>
        <p:nvSpPr>
          <p:cNvPr id="10" name="TextBox 11"/>
          <p:cNvSpPr txBox="1">
            <a:spLocks noChangeArrowheads="1"/>
          </p:cNvSpPr>
          <p:nvPr/>
        </p:nvSpPr>
        <p:spPr bwMode="auto">
          <a:xfrm>
            <a:off x="533400" y="5105400"/>
            <a:ext cx="8458200" cy="954107"/>
          </a:xfrm>
          <a:prstGeom prst="rect">
            <a:avLst/>
          </a:prstGeom>
          <a:noFill/>
          <a:ln w="9525">
            <a:noFill/>
            <a:miter lim="800000"/>
            <a:headEnd/>
            <a:tailEnd/>
          </a:ln>
        </p:spPr>
        <p:txBody>
          <a:bodyPr numCol="3">
            <a:spAutoFit/>
          </a:bodyPr>
          <a:lstStyle/>
          <a:p>
            <a:pPr algn="ctr">
              <a:defRPr/>
            </a:pPr>
            <a:r>
              <a:rPr lang="en-US" sz="1400" u="none" dirty="0" smtClean="0">
                <a:solidFill>
                  <a:schemeClr val="accent1">
                    <a:lumMod val="50000"/>
                  </a:schemeClr>
                </a:solidFill>
              </a:rPr>
              <a:t>In the past two years, have you considered leaving academe for another job</a:t>
            </a:r>
            <a:endParaRPr lang="en-US" sz="1400" u="none" dirty="0">
              <a:solidFill>
                <a:schemeClr val="accent1">
                  <a:lumMod val="50000"/>
                </a:schemeClr>
              </a:solidFill>
            </a:endParaRPr>
          </a:p>
          <a:p>
            <a:pPr algn="ctr">
              <a:defRPr/>
            </a:pPr>
            <a:endParaRPr lang="en-US" sz="1400" u="none" dirty="0">
              <a:solidFill>
                <a:schemeClr val="accent1">
                  <a:lumMod val="50000"/>
                </a:schemeClr>
              </a:solidFill>
            </a:endParaRPr>
          </a:p>
          <a:p>
            <a:pPr algn="ctr">
              <a:defRPr/>
            </a:pPr>
            <a:r>
              <a:rPr lang="en-US" sz="1400" u="none" dirty="0" smtClean="0">
                <a:solidFill>
                  <a:schemeClr val="accent1">
                    <a:lumMod val="50000"/>
                  </a:schemeClr>
                </a:solidFill>
              </a:rPr>
              <a:t>In the past two years, have you considered leaving this institution for another</a:t>
            </a:r>
            <a:endParaRPr lang="en-US" sz="1400" u="none" dirty="0">
              <a:solidFill>
                <a:schemeClr val="accent1">
                  <a:lumMod val="50000"/>
                </a:schemeClr>
              </a:solidFill>
            </a:endParaRPr>
          </a:p>
          <a:p>
            <a:pPr algn="ctr">
              <a:defRPr/>
            </a:pPr>
            <a:endParaRPr lang="en-US" sz="1400" u="none" dirty="0">
              <a:solidFill>
                <a:schemeClr val="accent1">
                  <a:lumMod val="50000"/>
                </a:schemeClr>
              </a:solidFill>
            </a:endParaRPr>
          </a:p>
          <a:p>
            <a:pPr algn="ctr">
              <a:defRPr/>
            </a:pPr>
            <a:r>
              <a:rPr lang="en-US" sz="1400" u="none" dirty="0" smtClean="0">
                <a:solidFill>
                  <a:schemeClr val="accent1">
                    <a:lumMod val="50000"/>
                  </a:schemeClr>
                </a:solidFill>
              </a:rPr>
              <a:t>Do you plan to retire within the next three years?</a:t>
            </a:r>
            <a:endParaRPr lang="en-US" sz="1400" u="none" dirty="0">
              <a:solidFill>
                <a:schemeClr val="accent1">
                  <a:lumMod val="50000"/>
                </a:schemeClr>
              </a:solidFill>
            </a:endParaRPr>
          </a:p>
        </p:txBody>
      </p:sp>
      <p:sp>
        <p:nvSpPr>
          <p:cNvPr id="8" name="Footer Placeholder 7"/>
          <p:cNvSpPr>
            <a:spLocks noGrp="1"/>
          </p:cNvSpPr>
          <p:nvPr>
            <p:ph type="ftr" sz="quarter" idx="10"/>
          </p:nvPr>
        </p:nvSpPr>
        <p:spPr/>
        <p:txBody>
          <a:bodyPr/>
          <a:lstStyle/>
          <a:p>
            <a:pPr>
              <a:defRPr/>
            </a:pPr>
            <a:r>
              <a:rPr lang="en-US" smtClean="0"/>
              <a:t>2014 HERI Faculty Survey</a:t>
            </a:r>
            <a:endParaRPr lang="en-US"/>
          </a:p>
        </p:txBody>
      </p:sp>
    </p:spTree>
    <p:extLst>
      <p:ext uri="{BB962C8B-B14F-4D97-AF65-F5344CB8AC3E}">
        <p14:creationId xmlns:p14="http://schemas.microsoft.com/office/powerpoint/2010/main" val="33924456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Slide Number Placeholder 4"/>
          <p:cNvSpPr>
            <a:spLocks noGrp="1"/>
          </p:cNvSpPr>
          <p:nvPr>
            <p:ph type="sldNum" sz="quarter" idx="11"/>
          </p:nvPr>
        </p:nvSpPr>
        <p:spPr>
          <a:xfrm>
            <a:off x="8305800" y="6400800"/>
            <a:ext cx="533400" cy="457200"/>
          </a:xfrm>
          <a:noFill/>
        </p:spPr>
        <p:txBody>
          <a:bodyPr/>
          <a:lstStyle/>
          <a:p>
            <a:fld id="{10D9E89E-C88D-469B-950F-0AD71B54491C}" type="slidenum">
              <a:rPr lang="en-US" smtClean="0"/>
              <a:pPr/>
              <a:t>38</a:t>
            </a:fld>
            <a:endParaRPr lang="en-US" smtClean="0"/>
          </a:p>
        </p:txBody>
      </p:sp>
      <p:sp>
        <p:nvSpPr>
          <p:cNvPr id="53252" name="Rectangle 2"/>
          <p:cNvSpPr>
            <a:spLocks noChangeArrowheads="1"/>
          </p:cNvSpPr>
          <p:nvPr/>
        </p:nvSpPr>
        <p:spPr bwMode="auto">
          <a:xfrm>
            <a:off x="0" y="1676400"/>
            <a:ext cx="9144000" cy="4724400"/>
          </a:xfrm>
          <a:prstGeom prst="rect">
            <a:avLst/>
          </a:prstGeom>
          <a:noFill/>
          <a:ln w="9525">
            <a:noFill/>
            <a:miter lim="800000"/>
            <a:headEnd/>
            <a:tailEnd/>
          </a:ln>
        </p:spPr>
        <p:txBody>
          <a:bodyPr anchor="ctr"/>
          <a:lstStyle/>
          <a:p>
            <a:pPr algn="ctr" eaLnBrk="1" hangingPunct="1">
              <a:defRPr/>
            </a:pPr>
            <a:r>
              <a:rPr lang="en-US" sz="2800" b="1" u="none" dirty="0">
                <a:solidFill>
                  <a:schemeClr val="accent1">
                    <a:lumMod val="50000"/>
                  </a:schemeClr>
                </a:solidFill>
              </a:rPr>
              <a:t>For more information about </a:t>
            </a:r>
            <a:br>
              <a:rPr lang="en-US" sz="2800" b="1" u="none" dirty="0">
                <a:solidFill>
                  <a:schemeClr val="accent1">
                    <a:lumMod val="50000"/>
                  </a:schemeClr>
                </a:solidFill>
              </a:rPr>
            </a:br>
            <a:r>
              <a:rPr lang="en-US" sz="2800" b="1" u="none" dirty="0">
                <a:solidFill>
                  <a:schemeClr val="accent1">
                    <a:lumMod val="50000"/>
                  </a:schemeClr>
                </a:solidFill>
              </a:rPr>
              <a:t>HERI/CIRP Surveys</a:t>
            </a:r>
            <a:r>
              <a:rPr lang="en-US" sz="2800" b="1" u="none" dirty="0">
                <a:solidFill>
                  <a:srgbClr val="7680AC"/>
                </a:solidFill>
              </a:rPr>
              <a:t/>
            </a:r>
            <a:br>
              <a:rPr lang="en-US" sz="2800" b="1" u="none" dirty="0">
                <a:solidFill>
                  <a:srgbClr val="7680AC"/>
                </a:solidFill>
              </a:rPr>
            </a:br>
            <a:r>
              <a:rPr lang="en-US" sz="2800" b="1" u="none" dirty="0">
                <a:solidFill>
                  <a:schemeClr val="accent1">
                    <a:lumMod val="50000"/>
                  </a:schemeClr>
                </a:solidFill>
              </a:rPr>
              <a:t/>
            </a:r>
            <a:br>
              <a:rPr lang="en-US" sz="2800" b="1" u="none" dirty="0">
                <a:solidFill>
                  <a:schemeClr val="accent1">
                    <a:lumMod val="50000"/>
                  </a:schemeClr>
                </a:solidFill>
              </a:rPr>
            </a:br>
            <a:r>
              <a:rPr lang="en-US" b="1" u="none" dirty="0">
                <a:solidFill>
                  <a:schemeClr val="accent1"/>
                </a:solidFill>
              </a:rPr>
              <a:t>The Freshman Survey</a:t>
            </a:r>
            <a:br>
              <a:rPr lang="en-US" b="1" u="none" dirty="0">
                <a:solidFill>
                  <a:schemeClr val="accent1"/>
                </a:solidFill>
              </a:rPr>
            </a:br>
            <a:r>
              <a:rPr lang="en-US" b="1" u="none" dirty="0">
                <a:solidFill>
                  <a:schemeClr val="accent1"/>
                </a:solidFill>
              </a:rPr>
              <a:t>Your First College Year Survey</a:t>
            </a:r>
          </a:p>
          <a:p>
            <a:pPr algn="ctr" eaLnBrk="1" hangingPunct="1">
              <a:defRPr/>
            </a:pPr>
            <a:r>
              <a:rPr lang="en-US" b="1" u="none" dirty="0">
                <a:solidFill>
                  <a:schemeClr val="accent1"/>
                </a:solidFill>
              </a:rPr>
              <a:t>Diverse Learning Environments Survey</a:t>
            </a:r>
            <a:br>
              <a:rPr lang="en-US" b="1" u="none" dirty="0">
                <a:solidFill>
                  <a:schemeClr val="accent1"/>
                </a:solidFill>
              </a:rPr>
            </a:br>
            <a:r>
              <a:rPr lang="en-US" b="1" u="none" dirty="0">
                <a:solidFill>
                  <a:schemeClr val="accent1"/>
                </a:solidFill>
              </a:rPr>
              <a:t>College Senior Survey</a:t>
            </a:r>
          </a:p>
          <a:p>
            <a:pPr algn="ctr" eaLnBrk="1" hangingPunct="1">
              <a:defRPr/>
            </a:pPr>
            <a:r>
              <a:rPr lang="en-US" b="1" u="none" dirty="0">
                <a:solidFill>
                  <a:schemeClr val="accent1"/>
                </a:solidFill>
              </a:rPr>
              <a:t>The Faculty Survey</a:t>
            </a:r>
            <a:r>
              <a:rPr lang="en-US" sz="2800" b="1" u="none" dirty="0"/>
              <a:t/>
            </a:r>
            <a:br>
              <a:rPr lang="en-US" sz="2800" b="1" u="none" dirty="0"/>
            </a:br>
            <a:r>
              <a:rPr lang="en-US" sz="2800" b="1" u="none" dirty="0">
                <a:solidFill>
                  <a:srgbClr val="FFFF00"/>
                </a:solidFill>
              </a:rPr>
              <a:t/>
            </a:r>
            <a:br>
              <a:rPr lang="en-US" sz="2800" b="1" u="none" dirty="0">
                <a:solidFill>
                  <a:srgbClr val="FFFF00"/>
                </a:solidFill>
              </a:rPr>
            </a:br>
            <a:r>
              <a:rPr lang="en-US" sz="2800" b="1" u="none" dirty="0">
                <a:solidFill>
                  <a:schemeClr val="accent5">
                    <a:lumMod val="50000"/>
                  </a:schemeClr>
                </a:solidFill>
              </a:rPr>
              <a:t>Please contact:</a:t>
            </a:r>
          </a:p>
          <a:p>
            <a:pPr algn="ctr" eaLnBrk="1" hangingPunct="1">
              <a:defRPr/>
            </a:pPr>
            <a:r>
              <a:rPr lang="en-US" sz="2800" b="1" u="none" dirty="0">
                <a:solidFill>
                  <a:schemeClr val="accent1">
                    <a:lumMod val="50000"/>
                  </a:schemeClr>
                </a:solidFill>
              </a:rPr>
              <a:t>heri@ucla.edu</a:t>
            </a:r>
            <a:br>
              <a:rPr lang="en-US" sz="2800" b="1" u="none" dirty="0">
                <a:solidFill>
                  <a:schemeClr val="accent1">
                    <a:lumMod val="50000"/>
                  </a:schemeClr>
                </a:solidFill>
              </a:rPr>
            </a:br>
            <a:r>
              <a:rPr lang="en-US" sz="2800" b="1" u="none" dirty="0">
                <a:solidFill>
                  <a:schemeClr val="accent1">
                    <a:lumMod val="50000"/>
                  </a:schemeClr>
                </a:solidFill>
              </a:rPr>
              <a:t>(310) 825-1925</a:t>
            </a:r>
            <a:br>
              <a:rPr lang="en-US" sz="2800" b="1" u="none" dirty="0">
                <a:solidFill>
                  <a:schemeClr val="accent1">
                    <a:lumMod val="50000"/>
                  </a:schemeClr>
                </a:solidFill>
              </a:rPr>
            </a:br>
            <a:r>
              <a:rPr lang="en-US" sz="2800" b="1" u="none" dirty="0">
                <a:solidFill>
                  <a:schemeClr val="accent1">
                    <a:lumMod val="50000"/>
                  </a:schemeClr>
                </a:solidFill>
              </a:rPr>
              <a:t>www.heri.ucla.edu</a:t>
            </a:r>
          </a:p>
        </p:txBody>
      </p:sp>
      <p:sp>
        <p:nvSpPr>
          <p:cNvPr id="5" name="TextBox 4"/>
          <p:cNvSpPr txBox="1"/>
          <p:nvPr/>
        </p:nvSpPr>
        <p:spPr>
          <a:xfrm>
            <a:off x="1524000" y="0"/>
            <a:ext cx="7620000" cy="1200150"/>
          </a:xfrm>
          <a:prstGeom prst="rect">
            <a:avLst/>
          </a:prstGeom>
          <a:solidFill>
            <a:schemeClr val="accent5">
              <a:lumMod val="50000"/>
            </a:schemeClr>
          </a:solidFill>
        </p:spPr>
        <p:txBody>
          <a:bodyPr>
            <a:spAutoFit/>
          </a:bodyPr>
          <a:lstStyle/>
          <a:p>
            <a:pPr algn="ctr">
              <a:defRPr/>
            </a:pPr>
            <a:r>
              <a:rPr lang="en-US" sz="3600" u="none" dirty="0">
                <a:solidFill>
                  <a:srgbClr val="FFFFFF"/>
                </a:solidFill>
              </a:rPr>
              <a:t>The more you get to know your </a:t>
            </a:r>
            <a:r>
              <a:rPr lang="en-US" sz="3600" u="none" dirty="0" smtClean="0">
                <a:solidFill>
                  <a:srgbClr val="FFFFFF"/>
                </a:solidFill>
              </a:rPr>
              <a:t>faculty, </a:t>
            </a:r>
            <a:r>
              <a:rPr lang="en-US" sz="3600" u="none" dirty="0">
                <a:solidFill>
                  <a:srgbClr val="FFFFFF"/>
                </a:solidFill>
              </a:rPr>
              <a:t>the better you can understand their needs. </a:t>
            </a:r>
          </a:p>
        </p:txBody>
      </p:sp>
      <p:sp>
        <p:nvSpPr>
          <p:cNvPr id="6" name="Footer Placeholder 5"/>
          <p:cNvSpPr>
            <a:spLocks noGrp="1"/>
          </p:cNvSpPr>
          <p:nvPr>
            <p:ph type="ftr" sz="quarter" idx="10"/>
          </p:nvPr>
        </p:nvSpPr>
        <p:spPr/>
        <p:txBody>
          <a:bodyPr/>
          <a:lstStyle/>
          <a:p>
            <a:pPr>
              <a:defRPr/>
            </a:pPr>
            <a:r>
              <a:rPr lang="en-US" smtClean="0"/>
              <a:t>2014 HERI Faculty Survey</a:t>
            </a:r>
            <a:endParaRPr lang="en-US" dirty="0"/>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26562" r="16250"/>
          <a:stretch/>
        </p:blipFill>
        <p:spPr>
          <a:xfrm>
            <a:off x="-19049" y="0"/>
            <a:ext cx="1619250" cy="1200150"/>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title"/>
          </p:nvPr>
        </p:nvSpPr>
        <p:spPr/>
        <p:txBody>
          <a:bodyPr/>
          <a:lstStyle/>
          <a:p>
            <a:pPr>
              <a:defRPr/>
            </a:pPr>
            <a:r>
              <a:rPr lang="en-US" dirty="0" smtClean="0">
                <a:solidFill>
                  <a:schemeClr val="accent1">
                    <a:lumMod val="50000"/>
                  </a:schemeClr>
                </a:solidFill>
              </a:rPr>
              <a:t>A Note about CIRP Constructs</a:t>
            </a:r>
          </a:p>
        </p:txBody>
      </p:sp>
      <p:sp>
        <p:nvSpPr>
          <p:cNvPr id="8" name="Content Placeholder 7"/>
          <p:cNvSpPr>
            <a:spLocks noGrp="1"/>
          </p:cNvSpPr>
          <p:nvPr>
            <p:ph idx="1"/>
          </p:nvPr>
        </p:nvSpPr>
        <p:spPr/>
        <p:txBody>
          <a:bodyPr/>
          <a:lstStyle/>
          <a:p>
            <a:pPr>
              <a:buFontTx/>
              <a:buNone/>
              <a:defRPr/>
            </a:pPr>
            <a:r>
              <a:rPr lang="en-US" sz="2800" b="1" dirty="0" smtClean="0">
                <a:solidFill>
                  <a:schemeClr val="accent1">
                    <a:lumMod val="50000"/>
                  </a:schemeClr>
                </a:solidFill>
                <a:effectLst/>
              </a:rPr>
              <a:t>	We use the CIRP constructs throughout this PowerPoint to help summarize important information about your faculty from the HERI Faculty Survey.</a:t>
            </a:r>
          </a:p>
          <a:p>
            <a:pPr>
              <a:buFontTx/>
              <a:buNone/>
              <a:defRPr/>
            </a:pPr>
            <a:endParaRPr lang="en-US" sz="1800" b="1" dirty="0" smtClean="0">
              <a:solidFill>
                <a:schemeClr val="tx2">
                  <a:lumMod val="50000"/>
                </a:schemeClr>
              </a:solidFill>
              <a:effectLst/>
            </a:endParaRPr>
          </a:p>
          <a:p>
            <a:pPr marL="0" indent="0">
              <a:buClr>
                <a:schemeClr val="accent1">
                  <a:lumMod val="50000"/>
                </a:schemeClr>
              </a:buClr>
              <a:buFontTx/>
              <a:buNone/>
              <a:defRPr/>
            </a:pPr>
            <a:r>
              <a:rPr lang="en-US" sz="2400" b="1" dirty="0" smtClean="0">
                <a:solidFill>
                  <a:schemeClr val="accent1">
                    <a:lumMod val="50000"/>
                  </a:schemeClr>
                </a:solidFill>
                <a:effectLst/>
              </a:rPr>
              <a:t>     Constructs</a:t>
            </a:r>
          </a:p>
          <a:p>
            <a:pPr lvl="1">
              <a:buClr>
                <a:schemeClr val="accent1"/>
              </a:buClr>
              <a:buFontTx/>
              <a:buNone/>
              <a:defRPr/>
            </a:pPr>
            <a:r>
              <a:rPr lang="en-US" sz="1800" b="1" dirty="0" smtClean="0">
                <a:solidFill>
                  <a:schemeClr val="accent1"/>
                </a:solidFill>
                <a:effectLst/>
              </a:rPr>
              <a:t>	Constructs statistically aggregate questions from the HERI Faculty Survey that tap into key features of the faculty experience. These faculty traits and institutional practices contribute to faculty’s engagement with students in the classroom, their research productivity, and their overall satisfaction.</a:t>
            </a:r>
          </a:p>
        </p:txBody>
      </p:sp>
      <p:sp>
        <p:nvSpPr>
          <p:cNvPr id="48133" name="Slide Number Placeholder 5"/>
          <p:cNvSpPr>
            <a:spLocks noGrp="1"/>
          </p:cNvSpPr>
          <p:nvPr>
            <p:ph type="sldNum" sz="quarter" idx="11"/>
          </p:nvPr>
        </p:nvSpPr>
        <p:spPr>
          <a:noFill/>
        </p:spPr>
        <p:txBody>
          <a:bodyPr/>
          <a:lstStyle/>
          <a:p>
            <a:fld id="{17AA1F14-1E1C-48A6-89D7-558A670DAFD9}" type="slidenum">
              <a:rPr lang="en-US" smtClean="0"/>
              <a:pPr/>
              <a:t>4</a:t>
            </a:fld>
            <a:endParaRPr lang="en-US" smtClean="0"/>
          </a:p>
        </p:txBody>
      </p:sp>
      <p:sp>
        <p:nvSpPr>
          <p:cNvPr id="5" name="Footer Placeholder 4"/>
          <p:cNvSpPr>
            <a:spLocks noGrp="1"/>
          </p:cNvSpPr>
          <p:nvPr>
            <p:ph type="ftr" sz="quarter" idx="10"/>
          </p:nvPr>
        </p:nvSpPr>
        <p:spPr/>
        <p:txBody>
          <a:bodyPr/>
          <a:lstStyle/>
          <a:p>
            <a:pPr>
              <a:defRPr/>
            </a:pPr>
            <a:r>
              <a:rPr lang="en-US" smtClean="0"/>
              <a:t>2014 HERI Faculty Survey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14400" y="152400"/>
            <a:ext cx="8226425" cy="838200"/>
          </a:xfrm>
        </p:spPr>
        <p:txBody>
          <a:bodyPr/>
          <a:lstStyle/>
          <a:p>
            <a:pPr eaLnBrk="1" hangingPunct="1">
              <a:defRPr/>
            </a:pPr>
            <a:r>
              <a:rPr lang="en-US" dirty="0" smtClean="0">
                <a:solidFill>
                  <a:schemeClr val="accent1">
                    <a:lumMod val="50000"/>
                  </a:schemeClr>
                </a:solidFill>
              </a:rPr>
              <a:t>Demographics</a:t>
            </a:r>
            <a:endParaRPr lang="en-US" sz="1600" dirty="0" smtClean="0">
              <a:solidFill>
                <a:schemeClr val="accent1"/>
              </a:solidFill>
            </a:endParaRPr>
          </a:p>
        </p:txBody>
      </p:sp>
      <p:graphicFrame>
        <p:nvGraphicFramePr>
          <p:cNvPr id="7" name="Sex"/>
          <p:cNvGraphicFramePr>
            <a:graphicFrameLocks noGrp="1" noChangeAspect="1"/>
          </p:cNvGraphicFramePr>
          <p:nvPr>
            <p:ph sz="half" idx="1"/>
            <p:extLst>
              <p:ext uri="{D42A27DB-BD31-4B8C-83A1-F6EECF244321}">
                <p14:modId xmlns:p14="http://schemas.microsoft.com/office/powerpoint/2010/main" val="858773867"/>
              </p:ext>
            </p:extLst>
          </p:nvPr>
        </p:nvGraphicFramePr>
        <p:xfrm>
          <a:off x="457200" y="1371600"/>
          <a:ext cx="2806700" cy="4800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Race"/>
          <p:cNvGraphicFramePr>
            <a:graphicFrameLocks noGrp="1" noChangeAspect="1"/>
          </p:cNvGraphicFramePr>
          <p:nvPr>
            <p:ph sz="half" idx="2"/>
            <p:custDataLst>
              <p:tags r:id="rId1"/>
            </p:custDataLst>
            <p:extLst>
              <p:ext uri="{D42A27DB-BD31-4B8C-83A1-F6EECF244321}">
                <p14:modId xmlns:p14="http://schemas.microsoft.com/office/powerpoint/2010/main" val="2127810393"/>
              </p:ext>
            </p:extLst>
          </p:nvPr>
        </p:nvGraphicFramePr>
        <p:xfrm>
          <a:off x="3200400" y="1371600"/>
          <a:ext cx="5486400" cy="5257800"/>
        </p:xfrm>
        <a:graphic>
          <a:graphicData uri="http://schemas.openxmlformats.org/drawingml/2006/chart">
            <c:chart xmlns:c="http://schemas.openxmlformats.org/drawingml/2006/chart" xmlns:r="http://schemas.openxmlformats.org/officeDocument/2006/relationships" r:id="rId5"/>
          </a:graphicData>
        </a:graphic>
      </p:graphicFrame>
      <p:sp>
        <p:nvSpPr>
          <p:cNvPr id="1030" name="Slide Number Placeholder 5"/>
          <p:cNvSpPr>
            <a:spLocks noGrp="1"/>
          </p:cNvSpPr>
          <p:nvPr>
            <p:ph type="sldNum" sz="quarter" idx="11"/>
          </p:nvPr>
        </p:nvSpPr>
        <p:spPr>
          <a:noFill/>
        </p:spPr>
        <p:txBody>
          <a:bodyPr/>
          <a:lstStyle/>
          <a:p>
            <a:fld id="{231093F3-3B35-41E3-8CF1-FC9701722E64}" type="slidenum">
              <a:rPr lang="en-US" smtClean="0"/>
              <a:pPr/>
              <a:t>5</a:t>
            </a:fld>
            <a:endParaRPr lang="en-US" smtClean="0"/>
          </a:p>
        </p:txBody>
      </p:sp>
      <p:sp>
        <p:nvSpPr>
          <p:cNvPr id="6" name="Footer Placeholder 5"/>
          <p:cNvSpPr>
            <a:spLocks noGrp="1"/>
          </p:cNvSpPr>
          <p:nvPr>
            <p:ph type="ftr" sz="quarter" idx="10"/>
          </p:nvPr>
        </p:nvSpPr>
        <p:spPr/>
        <p:txBody>
          <a:bodyPr/>
          <a:lstStyle/>
          <a:p>
            <a:pPr>
              <a:defRPr/>
            </a:pPr>
            <a:r>
              <a:rPr lang="en-US" smtClean="0"/>
              <a:t>2014 HERI Faculty Survey</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7"/>
          <p:cNvSpPr>
            <a:spLocks noGrp="1" noChangeArrowheads="1"/>
          </p:cNvSpPr>
          <p:nvPr>
            <p:ph type="title"/>
          </p:nvPr>
        </p:nvSpPr>
        <p:spPr>
          <a:xfrm>
            <a:off x="914400" y="152400"/>
            <a:ext cx="8226425" cy="1143000"/>
          </a:xfrm>
        </p:spPr>
        <p:txBody>
          <a:bodyPr/>
          <a:lstStyle/>
          <a:p>
            <a:pPr>
              <a:defRPr/>
            </a:pPr>
            <a:r>
              <a:rPr lang="en-US" dirty="0" smtClean="0">
                <a:solidFill>
                  <a:schemeClr val="accent1">
                    <a:lumMod val="50000"/>
                  </a:schemeClr>
                </a:solidFill>
              </a:rPr>
              <a:t>Demographics</a:t>
            </a:r>
            <a:r>
              <a:rPr lang="en-US" dirty="0" smtClean="0"/>
              <a:t/>
            </a:r>
            <a:br>
              <a:rPr lang="en-US" dirty="0" smtClean="0"/>
            </a:br>
            <a:r>
              <a:rPr lang="en-US" sz="2000" dirty="0" smtClean="0"/>
              <a:t/>
            </a:r>
            <a:br>
              <a:rPr lang="en-US" sz="2000" dirty="0" smtClean="0"/>
            </a:br>
            <a:r>
              <a:rPr lang="en-US" sz="1800" dirty="0" smtClean="0">
                <a:solidFill>
                  <a:schemeClr val="accent1"/>
                </a:solidFill>
              </a:rPr>
              <a:t>Race/Ethnicity</a:t>
            </a:r>
          </a:p>
        </p:txBody>
      </p:sp>
      <p:sp>
        <p:nvSpPr>
          <p:cNvPr id="5125" name="Slide Number Placeholder 5"/>
          <p:cNvSpPr>
            <a:spLocks noGrp="1"/>
          </p:cNvSpPr>
          <p:nvPr>
            <p:ph type="sldNum" sz="quarter" idx="11"/>
          </p:nvPr>
        </p:nvSpPr>
        <p:spPr>
          <a:noFill/>
        </p:spPr>
        <p:txBody>
          <a:bodyPr/>
          <a:lstStyle/>
          <a:p>
            <a:fld id="{43DC372B-4C9F-486E-BB2F-BC6ABD3E10EB}" type="slidenum">
              <a:rPr lang="en-US" smtClean="0"/>
              <a:pPr/>
              <a:t>6</a:t>
            </a:fld>
            <a:endParaRPr lang="en-US" smtClean="0"/>
          </a:p>
        </p:txBody>
      </p:sp>
      <p:graphicFrame>
        <p:nvGraphicFramePr>
          <p:cNvPr id="7" name="title"/>
          <p:cNvGraphicFramePr>
            <a:graphicFrameLocks noChangeAspect="1"/>
          </p:cNvGraphicFramePr>
          <p:nvPr>
            <p:custDataLst>
              <p:tags r:id="rId1"/>
            </p:custDataLst>
            <p:extLst>
              <p:ext uri="{D42A27DB-BD31-4B8C-83A1-F6EECF244321}">
                <p14:modId xmlns:p14="http://schemas.microsoft.com/office/powerpoint/2010/main" val="732558878"/>
              </p:ext>
            </p:extLst>
          </p:nvPr>
        </p:nvGraphicFramePr>
        <p:xfrm>
          <a:off x="431800" y="1295400"/>
          <a:ext cx="8229600" cy="4949825"/>
        </p:xfrm>
        <a:graphic>
          <a:graphicData uri="http://schemas.openxmlformats.org/drawingml/2006/chart">
            <c:chart xmlns:c="http://schemas.openxmlformats.org/drawingml/2006/chart" xmlns:r="http://schemas.openxmlformats.org/officeDocument/2006/relationships" r:id="rId4"/>
          </a:graphicData>
        </a:graphic>
      </p:graphicFrame>
      <p:sp>
        <p:nvSpPr>
          <p:cNvPr id="9236" name="Rectangle 31"/>
          <p:cNvSpPr>
            <a:spLocks noChangeArrowheads="1"/>
          </p:cNvSpPr>
          <p:nvPr/>
        </p:nvSpPr>
        <p:spPr bwMode="auto">
          <a:xfrm>
            <a:off x="3095625" y="6143625"/>
            <a:ext cx="2774950" cy="276225"/>
          </a:xfrm>
          <a:prstGeom prst="rect">
            <a:avLst/>
          </a:prstGeom>
          <a:noFill/>
          <a:ln w="9525">
            <a:noFill/>
            <a:miter lim="800000"/>
            <a:headEnd/>
            <a:tailEnd/>
          </a:ln>
        </p:spPr>
        <p:txBody>
          <a:bodyPr wrap="none">
            <a:spAutoFit/>
          </a:bodyPr>
          <a:lstStyle/>
          <a:p>
            <a:pPr algn="ctr">
              <a:defRPr/>
            </a:pPr>
            <a:r>
              <a:rPr lang="en-US" sz="1200" b="1" u="none" dirty="0">
                <a:solidFill>
                  <a:srgbClr val="7680AC"/>
                </a:solidFill>
              </a:rPr>
              <a:t>■ </a:t>
            </a:r>
            <a:r>
              <a:rPr lang="en-US" sz="1200" b="1" u="none" dirty="0">
                <a:solidFill>
                  <a:schemeClr val="accent1">
                    <a:lumMod val="50000"/>
                  </a:schemeClr>
                </a:solidFill>
              </a:rPr>
              <a:t>Your Institution </a:t>
            </a:r>
            <a:r>
              <a:rPr lang="en-US" sz="1200" b="1" u="none" dirty="0">
                <a:solidFill>
                  <a:srgbClr val="FFCC00"/>
                </a:solidFill>
              </a:rPr>
              <a:t>■</a:t>
            </a:r>
            <a:r>
              <a:rPr lang="en-US" sz="1200" b="1" u="none" dirty="0">
                <a:solidFill>
                  <a:srgbClr val="7680AC"/>
                </a:solidFill>
              </a:rPr>
              <a:t> </a:t>
            </a:r>
            <a:r>
              <a:rPr lang="en-US" sz="1200" b="1" u="none" dirty="0">
                <a:solidFill>
                  <a:schemeClr val="accent1">
                    <a:lumMod val="50000"/>
                  </a:schemeClr>
                </a:solidFill>
              </a:rPr>
              <a:t>Comparison Group</a:t>
            </a:r>
          </a:p>
        </p:txBody>
      </p:sp>
      <p:graphicFrame>
        <p:nvGraphicFramePr>
          <p:cNvPr id="6" name="Funding Chart"/>
          <p:cNvGraphicFramePr/>
          <p:nvPr>
            <p:extLst>
              <p:ext uri="{D42A27DB-BD31-4B8C-83A1-F6EECF244321}">
                <p14:modId xmlns:p14="http://schemas.microsoft.com/office/powerpoint/2010/main" val="3038106032"/>
              </p:ext>
            </p:extLst>
          </p:nvPr>
        </p:nvGraphicFramePr>
        <p:xfrm>
          <a:off x="685800" y="1752600"/>
          <a:ext cx="7848600" cy="4064000"/>
        </p:xfrm>
        <a:graphic>
          <a:graphicData uri="http://schemas.openxmlformats.org/drawingml/2006/chart">
            <c:chart xmlns:c="http://schemas.openxmlformats.org/drawingml/2006/chart" xmlns:r="http://schemas.openxmlformats.org/officeDocument/2006/relationships" r:id="rId5"/>
          </a:graphicData>
        </a:graphic>
      </p:graphicFrame>
      <p:sp>
        <p:nvSpPr>
          <p:cNvPr id="8" name="Footer Placeholder 7"/>
          <p:cNvSpPr>
            <a:spLocks noGrp="1"/>
          </p:cNvSpPr>
          <p:nvPr>
            <p:ph type="ftr" sz="quarter" idx="10"/>
          </p:nvPr>
        </p:nvSpPr>
        <p:spPr/>
        <p:txBody>
          <a:bodyPr/>
          <a:lstStyle/>
          <a:p>
            <a:pPr>
              <a:defRPr/>
            </a:pPr>
            <a:r>
              <a:rPr lang="en-US" smtClean="0"/>
              <a:t>2014 HERI Faculty Survey</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152400"/>
            <a:ext cx="8226425" cy="992188"/>
          </a:xfrm>
        </p:spPr>
        <p:txBody>
          <a:bodyPr/>
          <a:lstStyle/>
          <a:p>
            <a:pPr>
              <a:defRPr/>
            </a:pPr>
            <a:r>
              <a:rPr lang="en-US" dirty="0" smtClean="0">
                <a:solidFill>
                  <a:schemeClr val="accent1">
                    <a:lumMod val="50000"/>
                  </a:schemeClr>
                </a:solidFill>
              </a:rPr>
              <a:t>Demographics</a:t>
            </a:r>
            <a:r>
              <a:rPr lang="en-US" sz="1800" dirty="0" smtClean="0">
                <a:solidFill>
                  <a:schemeClr val="accent1">
                    <a:lumMod val="50000"/>
                  </a:schemeClr>
                </a:solidFill>
              </a:rPr>
              <a:t/>
            </a:r>
            <a:br>
              <a:rPr lang="en-US" sz="1800" dirty="0" smtClean="0">
                <a:solidFill>
                  <a:schemeClr val="accent1">
                    <a:lumMod val="50000"/>
                  </a:schemeClr>
                </a:solidFill>
              </a:rPr>
            </a:br>
            <a:r>
              <a:rPr lang="en-US" sz="1600" dirty="0" smtClean="0">
                <a:solidFill>
                  <a:schemeClr val="accent1"/>
                </a:solidFill>
              </a:rPr>
              <a:t/>
            </a:r>
            <a:br>
              <a:rPr lang="en-US" sz="1600" dirty="0" smtClean="0">
                <a:solidFill>
                  <a:schemeClr val="accent1"/>
                </a:solidFill>
              </a:rPr>
            </a:br>
            <a:r>
              <a:rPr lang="en-US" sz="1800" dirty="0" smtClean="0">
                <a:solidFill>
                  <a:schemeClr val="accent1"/>
                </a:solidFill>
              </a:rPr>
              <a:t>Academic Department (Aggregated)</a:t>
            </a:r>
            <a:endParaRPr lang="en-US" sz="1800" dirty="0">
              <a:solidFill>
                <a:schemeClr val="accent1"/>
              </a:solidFill>
            </a:endParaRPr>
          </a:p>
        </p:txBody>
      </p:sp>
      <p:graphicFrame>
        <p:nvGraphicFramePr>
          <p:cNvPr id="6" name="Demographics"/>
          <p:cNvGraphicFramePr>
            <a:graphicFrameLocks noGrp="1"/>
          </p:cNvGraphicFramePr>
          <p:nvPr>
            <p:ph idx="1"/>
            <p:extLst>
              <p:ext uri="{D42A27DB-BD31-4B8C-83A1-F6EECF244321}">
                <p14:modId xmlns:p14="http://schemas.microsoft.com/office/powerpoint/2010/main" val="4212212754"/>
              </p:ext>
            </p:extLst>
          </p:nvPr>
        </p:nvGraphicFramePr>
        <p:xfrm>
          <a:off x="457200" y="1066800"/>
          <a:ext cx="8229600"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2053" name="Slide Number Placeholder 5"/>
          <p:cNvSpPr>
            <a:spLocks noGrp="1"/>
          </p:cNvSpPr>
          <p:nvPr>
            <p:ph type="sldNum" sz="quarter" idx="11"/>
          </p:nvPr>
        </p:nvSpPr>
        <p:spPr>
          <a:noFill/>
        </p:spPr>
        <p:txBody>
          <a:bodyPr/>
          <a:lstStyle/>
          <a:p>
            <a:fld id="{76068F8F-62B3-439E-9997-843DEA468F0F}" type="slidenum">
              <a:rPr lang="en-US" smtClean="0"/>
              <a:pPr/>
              <a:t>7</a:t>
            </a:fld>
            <a:endParaRPr lang="en-US" smtClean="0"/>
          </a:p>
        </p:txBody>
      </p:sp>
      <p:sp>
        <p:nvSpPr>
          <p:cNvPr id="5" name="Footer Placeholder 4"/>
          <p:cNvSpPr>
            <a:spLocks noGrp="1"/>
          </p:cNvSpPr>
          <p:nvPr>
            <p:ph type="ftr" sz="quarter" idx="10"/>
          </p:nvPr>
        </p:nvSpPr>
        <p:spPr/>
        <p:txBody>
          <a:bodyPr/>
          <a:lstStyle/>
          <a:p>
            <a:pPr>
              <a:defRPr/>
            </a:pPr>
            <a:r>
              <a:rPr lang="en-US" smtClean="0"/>
              <a:t>2014 HERI Faculty Survey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685800" y="2606675"/>
            <a:ext cx="7772400" cy="1584325"/>
          </a:xfrm>
        </p:spPr>
        <p:txBody>
          <a:bodyPr/>
          <a:lstStyle/>
          <a:p>
            <a:pPr eaLnBrk="1" hangingPunct="1">
              <a:defRPr/>
            </a:pPr>
            <a:r>
              <a:rPr lang="en-US" dirty="0" smtClean="0">
                <a:solidFill>
                  <a:schemeClr val="accent1">
                    <a:lumMod val="50000"/>
                  </a:schemeClr>
                </a:solidFill>
              </a:rPr>
              <a:t>Teaching Practices</a:t>
            </a:r>
          </a:p>
        </p:txBody>
      </p:sp>
      <p:sp>
        <p:nvSpPr>
          <p:cNvPr id="49155" name="Subtitle 4"/>
          <p:cNvSpPr>
            <a:spLocks noGrp="1"/>
          </p:cNvSpPr>
          <p:nvPr>
            <p:ph type="subTitle" sz="quarter" idx="1"/>
          </p:nvPr>
        </p:nvSpPr>
        <p:spPr>
          <a:xfrm>
            <a:off x="1447800" y="4572000"/>
            <a:ext cx="6172200" cy="1752600"/>
          </a:xfrm>
        </p:spPr>
        <p:txBody>
          <a:bodyPr/>
          <a:lstStyle/>
          <a:p>
            <a:pPr>
              <a:defRPr/>
            </a:pPr>
            <a:r>
              <a:rPr lang="en-US" sz="2400" b="1" dirty="0" smtClean="0">
                <a:solidFill>
                  <a:schemeClr val="accent5">
                    <a:lumMod val="75000"/>
                  </a:schemeClr>
                </a:solidFill>
                <a:effectLst/>
              </a:rPr>
              <a:t>Faculty differ in the types of courses they teach and the methods they use to deliver content to students.</a:t>
            </a:r>
          </a:p>
        </p:txBody>
      </p:sp>
      <p:pic>
        <p:nvPicPr>
          <p:cNvPr id="2" name="Picture 1"/>
          <p:cNvPicPr>
            <a:picLocks noChangeAspect="1"/>
          </p:cNvPicPr>
          <p:nvPr/>
        </p:nvPicPr>
        <p:blipFill rotWithShape="1">
          <a:blip r:embed="rId3">
            <a:clrChange>
              <a:clrFrom>
                <a:srgbClr val="FFFFFF"/>
              </a:clrFrom>
              <a:clrTo>
                <a:srgbClr val="FFFFFF">
                  <a:alpha val="0"/>
                </a:srgbClr>
              </a:clrTo>
            </a:clrChange>
            <a:duotone>
              <a:schemeClr val="accent5">
                <a:shade val="45000"/>
                <a:satMod val="135000"/>
              </a:schemeClr>
              <a:prstClr val="white"/>
            </a:duotone>
            <a:extLst>
              <a:ext uri="{BEBA8EAE-BF5A-486C-A8C5-ECC9F3942E4B}">
                <a14:imgProps xmlns:a14="http://schemas.microsoft.com/office/drawing/2010/main">
                  <a14:imgLayer r:embed="rId4">
                    <a14:imgEffect>
                      <a14:colorTemperature colorTemp="11200"/>
                    </a14:imgEffect>
                    <a14:imgEffect>
                      <a14:brightnessContrast bright="-20000" contrast="20000"/>
                    </a14:imgEffect>
                  </a14:imgLayer>
                </a14:imgProps>
              </a:ext>
              <a:ext uri="{28A0092B-C50C-407E-A947-70E740481C1C}">
                <a14:useLocalDpi xmlns:a14="http://schemas.microsoft.com/office/drawing/2010/main" val="0"/>
              </a:ext>
            </a:extLst>
          </a:blip>
          <a:srcRect r="4886"/>
          <a:stretch/>
        </p:blipFill>
        <p:spPr>
          <a:xfrm>
            <a:off x="4051030" y="1295400"/>
            <a:ext cx="1041940" cy="213703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F76EAFE1-6D0C-4933-BB93-643164A26A40}" type="slidenum">
              <a:rPr lang="en-US" sz="1200" u="none"/>
              <a:pPr algn="r" eaLnBrk="1" hangingPunct="1"/>
              <a:t>9</a:t>
            </a:fld>
            <a:endParaRPr lang="en-US" sz="1200" u="none"/>
          </a:p>
        </p:txBody>
      </p:sp>
      <p:sp>
        <p:nvSpPr>
          <p:cNvPr id="11267" name="Rectangle 2"/>
          <p:cNvSpPr>
            <a:spLocks noGrp="1" noChangeArrowheads="1"/>
          </p:cNvSpPr>
          <p:nvPr>
            <p:ph type="title"/>
          </p:nvPr>
        </p:nvSpPr>
        <p:spPr>
          <a:xfrm>
            <a:off x="914400" y="227013"/>
            <a:ext cx="8077200" cy="1143000"/>
          </a:xfrm>
        </p:spPr>
        <p:txBody>
          <a:bodyPr/>
          <a:lstStyle/>
          <a:p>
            <a:pPr eaLnBrk="1" hangingPunct="1">
              <a:tabLst>
                <a:tab pos="3600450" algn="l"/>
              </a:tabLst>
              <a:defRPr/>
            </a:pPr>
            <a:r>
              <a:rPr lang="en-US" sz="1600" dirty="0" smtClean="0">
                <a:solidFill>
                  <a:schemeClr val="accent1"/>
                </a:solidFill>
              </a:rPr>
              <a:t/>
            </a:r>
            <a:br>
              <a:rPr lang="en-US" sz="1600" dirty="0" smtClean="0">
                <a:solidFill>
                  <a:schemeClr val="accent1"/>
                </a:solidFill>
              </a:rPr>
            </a:br>
            <a:r>
              <a:rPr lang="en-US" dirty="0" smtClean="0">
                <a:solidFill>
                  <a:schemeClr val="accent1">
                    <a:lumMod val="50000"/>
                  </a:schemeClr>
                </a:solidFill>
              </a:rPr>
              <a:t>Student-Centered Pedagogy</a:t>
            </a:r>
            <a:r>
              <a:rPr lang="en-US" sz="2000" dirty="0" smtClean="0"/>
              <a:t/>
            </a:r>
            <a:br>
              <a:rPr lang="en-US" sz="2000" dirty="0" smtClean="0"/>
            </a:br>
            <a:r>
              <a:rPr lang="en-US" sz="1600" i="1" dirty="0" smtClean="0">
                <a:solidFill>
                  <a:schemeClr val="accent1"/>
                </a:solidFill>
              </a:rPr>
              <a:t>Student-Centered Pedagogy </a:t>
            </a:r>
            <a:r>
              <a:rPr lang="en-US" sz="1600" dirty="0" smtClean="0">
                <a:solidFill>
                  <a:schemeClr val="accent1"/>
                </a:solidFill>
              </a:rPr>
              <a:t>measures the extent to which faculty use student-centered teaching and evaluation methods in their courses.</a:t>
            </a:r>
          </a:p>
        </p:txBody>
      </p:sp>
      <p:sp>
        <p:nvSpPr>
          <p:cNvPr id="6150" name="Slide Number Placeholder 7"/>
          <p:cNvSpPr>
            <a:spLocks noGrp="1"/>
          </p:cNvSpPr>
          <p:nvPr>
            <p:ph type="sldNum" sz="quarter" idx="11"/>
          </p:nvPr>
        </p:nvSpPr>
        <p:spPr>
          <a:noFill/>
        </p:spPr>
        <p:txBody>
          <a:bodyPr/>
          <a:lstStyle/>
          <a:p>
            <a:fld id="{41C5808D-DBA4-413A-8717-4DDDCDA269BC}" type="slidenum">
              <a:rPr lang="en-US" smtClean="0"/>
              <a:pPr/>
              <a:t>9</a:t>
            </a:fld>
            <a:endParaRPr lang="en-US" smtClean="0"/>
          </a:p>
        </p:txBody>
      </p:sp>
      <p:sp>
        <p:nvSpPr>
          <p:cNvPr id="11271" name="TextBox 9"/>
          <p:cNvSpPr txBox="1">
            <a:spLocks noChangeArrowheads="1"/>
          </p:cNvSpPr>
          <p:nvPr/>
        </p:nvSpPr>
        <p:spPr bwMode="auto">
          <a:xfrm>
            <a:off x="5791200" y="1981200"/>
            <a:ext cx="3048000" cy="2492990"/>
          </a:xfrm>
          <a:prstGeom prst="rect">
            <a:avLst/>
          </a:prstGeom>
          <a:noFill/>
          <a:ln w="9525">
            <a:noFill/>
            <a:miter lim="800000"/>
            <a:headEnd/>
            <a:tailEnd/>
          </a:ln>
        </p:spPr>
        <p:txBody>
          <a:bodyPr>
            <a:spAutoFit/>
          </a:bodyPr>
          <a:lstStyle/>
          <a:p>
            <a:pPr>
              <a:defRPr/>
            </a:pPr>
            <a:r>
              <a:rPr lang="en-US" sz="1200" u="none" dirty="0">
                <a:solidFill>
                  <a:schemeClr val="accent1">
                    <a:lumMod val="50000"/>
                  </a:schemeClr>
                </a:solidFill>
              </a:rPr>
              <a:t>	</a:t>
            </a:r>
            <a:r>
              <a:rPr lang="en-US" sz="1200" dirty="0">
                <a:solidFill>
                  <a:schemeClr val="accent1">
                    <a:lumMod val="50000"/>
                  </a:schemeClr>
                </a:solidFill>
              </a:rPr>
              <a:t>Construct Items</a:t>
            </a:r>
          </a:p>
          <a:p>
            <a:pPr>
              <a:defRPr/>
            </a:pPr>
            <a:endParaRPr lang="en-US" sz="1200" dirty="0">
              <a:solidFill>
                <a:schemeClr val="accent1">
                  <a:lumMod val="50000"/>
                </a:schemeClr>
              </a:solidFill>
            </a:endParaRPr>
          </a:p>
          <a:p>
            <a:pPr marL="114300" indent="-114300">
              <a:buFont typeface="Arial" pitchFamily="34" charset="0"/>
              <a:buChar char="•"/>
              <a:defRPr/>
            </a:pPr>
            <a:r>
              <a:rPr lang="en-US" sz="1200" u="none" dirty="0" smtClean="0">
                <a:solidFill>
                  <a:schemeClr val="accent1">
                    <a:lumMod val="50000"/>
                  </a:schemeClr>
                </a:solidFill>
              </a:rPr>
              <a:t>Student presentations</a:t>
            </a:r>
          </a:p>
          <a:p>
            <a:pPr marL="114300" indent="-114300">
              <a:buFont typeface="Arial" pitchFamily="34" charset="0"/>
              <a:buChar char="•"/>
              <a:defRPr/>
            </a:pPr>
            <a:r>
              <a:rPr lang="en-US" sz="1200" u="none" dirty="0" smtClean="0">
                <a:solidFill>
                  <a:schemeClr val="accent1">
                    <a:lumMod val="50000"/>
                  </a:schemeClr>
                </a:solidFill>
              </a:rPr>
              <a:t>Student evaluations of each others’ work</a:t>
            </a:r>
          </a:p>
          <a:p>
            <a:pPr marL="114300" indent="-114300">
              <a:buFont typeface="Arial" pitchFamily="34" charset="0"/>
              <a:buChar char="•"/>
              <a:defRPr/>
            </a:pPr>
            <a:r>
              <a:rPr lang="en-US" sz="1200" u="none" dirty="0" smtClean="0">
                <a:solidFill>
                  <a:schemeClr val="accent1">
                    <a:lumMod val="50000"/>
                  </a:schemeClr>
                </a:solidFill>
              </a:rPr>
              <a:t>Class discussions</a:t>
            </a:r>
          </a:p>
          <a:p>
            <a:pPr marL="114300" indent="-114300">
              <a:buFont typeface="Arial" pitchFamily="34" charset="0"/>
              <a:buChar char="•"/>
              <a:defRPr/>
            </a:pPr>
            <a:r>
              <a:rPr lang="en-US" sz="1200" u="none" dirty="0" smtClean="0">
                <a:solidFill>
                  <a:schemeClr val="accent1">
                    <a:lumMod val="50000"/>
                  </a:schemeClr>
                </a:solidFill>
              </a:rPr>
              <a:t>Cooperative learning (small groups)</a:t>
            </a:r>
          </a:p>
          <a:p>
            <a:pPr marL="114300" indent="-114300">
              <a:buFont typeface="Arial" pitchFamily="34" charset="0"/>
              <a:buChar char="•"/>
              <a:defRPr/>
            </a:pPr>
            <a:r>
              <a:rPr lang="en-US" sz="1200" u="none" dirty="0" smtClean="0">
                <a:solidFill>
                  <a:schemeClr val="accent1">
                    <a:lumMod val="50000"/>
                  </a:schemeClr>
                </a:solidFill>
              </a:rPr>
              <a:t>Experiential learning/Field studies</a:t>
            </a:r>
          </a:p>
          <a:p>
            <a:pPr marL="114300" indent="-114300">
              <a:buFont typeface="Arial" pitchFamily="34" charset="0"/>
              <a:buChar char="•"/>
              <a:defRPr/>
            </a:pPr>
            <a:r>
              <a:rPr lang="en-US" sz="1200" u="none" dirty="0" smtClean="0">
                <a:solidFill>
                  <a:schemeClr val="accent1">
                    <a:lumMod val="50000"/>
                  </a:schemeClr>
                </a:solidFill>
              </a:rPr>
              <a:t>Group projects</a:t>
            </a:r>
          </a:p>
          <a:p>
            <a:pPr marL="114300" indent="-114300">
              <a:buFont typeface="Arial" pitchFamily="34" charset="0"/>
              <a:buChar char="•"/>
              <a:defRPr/>
            </a:pPr>
            <a:r>
              <a:rPr lang="en-US" sz="1200" u="none" dirty="0" smtClean="0">
                <a:solidFill>
                  <a:schemeClr val="accent1">
                    <a:lumMod val="50000"/>
                  </a:schemeClr>
                </a:solidFill>
              </a:rPr>
              <a:t>Student-selected topics for course content</a:t>
            </a:r>
          </a:p>
          <a:p>
            <a:pPr marL="114300" indent="-114300">
              <a:buFont typeface="Arial" pitchFamily="34" charset="0"/>
              <a:buChar char="•"/>
              <a:defRPr/>
            </a:pPr>
            <a:r>
              <a:rPr lang="en-US" sz="1200" u="none" dirty="0" smtClean="0">
                <a:solidFill>
                  <a:schemeClr val="accent1">
                    <a:lumMod val="50000"/>
                  </a:schemeClr>
                </a:solidFill>
              </a:rPr>
              <a:t>Reflective writing/journaling</a:t>
            </a:r>
          </a:p>
          <a:p>
            <a:pPr marL="114300" indent="-114300">
              <a:buFont typeface="Arial" pitchFamily="34" charset="0"/>
              <a:buChar char="•"/>
              <a:defRPr/>
            </a:pPr>
            <a:r>
              <a:rPr lang="en-US" sz="1200" u="none" dirty="0" smtClean="0">
                <a:solidFill>
                  <a:schemeClr val="accent1">
                    <a:lumMod val="50000"/>
                  </a:schemeClr>
                </a:solidFill>
              </a:rPr>
              <a:t>Using student inquiry to drive learning</a:t>
            </a:r>
            <a:endParaRPr lang="en-US" sz="1200" u="none" dirty="0">
              <a:solidFill>
                <a:schemeClr val="accent1">
                  <a:lumMod val="50000"/>
                </a:schemeClr>
              </a:solidFill>
            </a:endParaRPr>
          </a:p>
          <a:p>
            <a:pPr>
              <a:defRPr/>
            </a:pPr>
            <a:endParaRPr lang="en-US" sz="1200" dirty="0">
              <a:solidFill>
                <a:schemeClr val="accent1">
                  <a:lumMod val="50000"/>
                </a:schemeClr>
              </a:solidFill>
            </a:endParaRPr>
          </a:p>
          <a:p>
            <a:pPr>
              <a:defRPr/>
            </a:pPr>
            <a:endParaRPr lang="en-US" sz="1200" dirty="0">
              <a:solidFill>
                <a:schemeClr val="accent1">
                  <a:lumMod val="50000"/>
                </a:schemeClr>
              </a:solidFill>
            </a:endParaRPr>
          </a:p>
        </p:txBody>
      </p:sp>
      <p:graphicFrame>
        <p:nvGraphicFramePr>
          <p:cNvPr id="9" name="Habits of Mind"/>
          <p:cNvGraphicFramePr>
            <a:graphicFrameLocks/>
          </p:cNvGraphicFramePr>
          <p:nvPr>
            <p:extLst>
              <p:ext uri="{D42A27DB-BD31-4B8C-83A1-F6EECF244321}">
                <p14:modId xmlns:p14="http://schemas.microsoft.com/office/powerpoint/2010/main" val="1240443456"/>
              </p:ext>
            </p:extLst>
          </p:nvPr>
        </p:nvGraphicFramePr>
        <p:xfrm>
          <a:off x="457200" y="1524000"/>
          <a:ext cx="51816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5"/>
          <p:cNvSpPr>
            <a:spLocks noChangeArrowheads="1"/>
          </p:cNvSpPr>
          <p:nvPr/>
        </p:nvSpPr>
        <p:spPr bwMode="auto">
          <a:xfrm>
            <a:off x="1600200" y="5867400"/>
            <a:ext cx="2971800" cy="276999"/>
          </a:xfrm>
          <a:prstGeom prst="rect">
            <a:avLst/>
          </a:prstGeom>
          <a:noFill/>
          <a:ln w="9525">
            <a:noFill/>
            <a:miter lim="800000"/>
            <a:headEnd/>
            <a:tailEnd/>
          </a:ln>
        </p:spPr>
        <p:txBody>
          <a:bodyPr wrap="square">
            <a:spAutoFit/>
          </a:bodyPr>
          <a:lstStyle/>
          <a:p>
            <a:pPr>
              <a:defRPr/>
            </a:pPr>
            <a:r>
              <a:rPr lang="en-US" sz="1200" b="1" u="none" dirty="0">
                <a:solidFill>
                  <a:srgbClr val="7680AC"/>
                </a:solidFill>
              </a:rPr>
              <a:t>■ </a:t>
            </a:r>
            <a:r>
              <a:rPr lang="en-US" sz="1200" b="1" u="none" dirty="0">
                <a:solidFill>
                  <a:schemeClr val="accent1">
                    <a:lumMod val="50000"/>
                  </a:schemeClr>
                </a:solidFill>
              </a:rPr>
              <a:t>Your </a:t>
            </a:r>
            <a:r>
              <a:rPr lang="en-US" sz="1200" b="1" u="none" dirty="0" smtClean="0">
                <a:solidFill>
                  <a:schemeClr val="accent1">
                    <a:lumMod val="50000"/>
                  </a:schemeClr>
                </a:solidFill>
              </a:rPr>
              <a:t>Institution  </a:t>
            </a:r>
            <a:r>
              <a:rPr lang="en-US" sz="1200" b="1" u="none" dirty="0" smtClean="0">
                <a:solidFill>
                  <a:srgbClr val="FFCC00"/>
                </a:solidFill>
              </a:rPr>
              <a:t>■</a:t>
            </a:r>
            <a:r>
              <a:rPr lang="en-US" sz="1200" b="1" u="none" dirty="0" smtClean="0">
                <a:solidFill>
                  <a:srgbClr val="7680AC"/>
                </a:solidFill>
              </a:rPr>
              <a:t> </a:t>
            </a:r>
            <a:r>
              <a:rPr lang="en-US" sz="1200" b="1" u="none" dirty="0">
                <a:solidFill>
                  <a:schemeClr val="accent1">
                    <a:lumMod val="50000"/>
                  </a:schemeClr>
                </a:solidFill>
              </a:rPr>
              <a:t>Comparison Group</a:t>
            </a:r>
          </a:p>
        </p:txBody>
      </p:sp>
      <p:sp>
        <p:nvSpPr>
          <p:cNvPr id="8" name="Footer Placeholder 7"/>
          <p:cNvSpPr>
            <a:spLocks noGrp="1"/>
          </p:cNvSpPr>
          <p:nvPr>
            <p:ph type="ftr" sz="quarter" idx="10"/>
          </p:nvPr>
        </p:nvSpPr>
        <p:spPr/>
        <p:txBody>
          <a:bodyPr/>
          <a:lstStyle/>
          <a:p>
            <a:pPr>
              <a:defRPr/>
            </a:pPr>
            <a:r>
              <a:rPr lang="en-US" smtClean="0"/>
              <a:t>2014 HERI Faculty Survey</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Gains1"/>
</p:tagLst>
</file>

<file path=ppt/tags/tag11.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2.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3.xml><?xml version="1.0" encoding="utf-8"?>
<p:tagLst xmlns:a="http://schemas.openxmlformats.org/drawingml/2006/main" xmlns:r="http://schemas.openxmlformats.org/officeDocument/2006/relationships" xmlns:p="http://schemas.openxmlformats.org/presentationml/2006/main">
  <p:tag name="CHART" val="ctGains1"/>
</p:tagLst>
</file>

<file path=ppt/tags/tag14.xml><?xml version="1.0" encoding="utf-8"?>
<p:tagLst xmlns:a="http://schemas.openxmlformats.org/drawingml/2006/main" xmlns:r="http://schemas.openxmlformats.org/officeDocument/2006/relationships" xmlns:p="http://schemas.openxmlformats.org/presentationml/2006/main">
  <p:tag name="CHART" val="ctGains1"/>
</p:tagLst>
</file>

<file path=ppt/tags/tag15.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6.xml><?xml version="1.0" encoding="utf-8"?>
<p:tagLst xmlns:a="http://schemas.openxmlformats.org/drawingml/2006/main" xmlns:r="http://schemas.openxmlformats.org/officeDocument/2006/relationships" xmlns:p="http://schemas.openxmlformats.org/presentationml/2006/main">
  <p:tag name="CHART" val="ctGains1"/>
</p:tagLst>
</file>

<file path=ppt/tags/tag17.xml><?xml version="1.0" encoding="utf-8"?>
<p:tagLst xmlns:a="http://schemas.openxmlformats.org/drawingml/2006/main" xmlns:r="http://schemas.openxmlformats.org/officeDocument/2006/relationships" xmlns:p="http://schemas.openxmlformats.org/presentationml/2006/main">
  <p:tag name="CHART" val="ctGains1"/>
</p:tagLst>
</file>

<file path=ppt/tags/tag18.xml><?xml version="1.0" encoding="utf-8"?>
<p:tagLst xmlns:a="http://schemas.openxmlformats.org/drawingml/2006/main" xmlns:r="http://schemas.openxmlformats.org/officeDocument/2006/relationships" xmlns:p="http://schemas.openxmlformats.org/presentationml/2006/main">
  <p:tag name="CHART" val="ctGains1"/>
</p:tagLst>
</file>

<file path=ppt/tags/tag19.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xml><?xml version="1.0" encoding="utf-8"?>
<p:tagLst xmlns:a="http://schemas.openxmlformats.org/drawingml/2006/main" xmlns:r="http://schemas.openxmlformats.org/officeDocument/2006/relationships" xmlns:p="http://schemas.openxmlformats.org/presentationml/2006/main">
  <p:tag name="TEXT" val="titleBox"/>
</p:tagLst>
</file>

<file path=ppt/tags/tag20.xml><?xml version="1.0" encoding="utf-8"?>
<p:tagLst xmlns:a="http://schemas.openxmlformats.org/drawingml/2006/main" xmlns:r="http://schemas.openxmlformats.org/officeDocument/2006/relationships" xmlns:p="http://schemas.openxmlformats.org/presentationml/2006/main">
  <p:tag name="CHART" val="ctGains1"/>
</p:tagLst>
</file>

<file path=ppt/tags/tag21.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2.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3.xml><?xml version="1.0" encoding="utf-8"?>
<p:tagLst xmlns:a="http://schemas.openxmlformats.org/drawingml/2006/main" xmlns:r="http://schemas.openxmlformats.org/officeDocument/2006/relationships" xmlns:p="http://schemas.openxmlformats.org/presentationml/2006/main">
  <p:tag name="CHART" val="ctGains1"/>
</p:tagLst>
</file>

<file path=ppt/tags/tag24.xml><?xml version="1.0" encoding="utf-8"?>
<p:tagLst xmlns:a="http://schemas.openxmlformats.org/drawingml/2006/main" xmlns:r="http://schemas.openxmlformats.org/officeDocument/2006/relationships" xmlns:p="http://schemas.openxmlformats.org/presentationml/2006/main">
  <p:tag name="CHART" val="ctGains1"/>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FinanceSource"/>
</p:tagLst>
</file>

<file path=ppt/tags/tag5.xml><?xml version="1.0" encoding="utf-8"?>
<p:tagLst xmlns:a="http://schemas.openxmlformats.org/drawingml/2006/main" xmlns:r="http://schemas.openxmlformats.org/officeDocument/2006/relationships" xmlns:p="http://schemas.openxmlformats.org/presentationml/2006/main">
  <p:tag name="CHART" val="ctGains1"/>
</p:tagLst>
</file>

<file path=ppt/tags/tag6.xml><?xml version="1.0" encoding="utf-8"?>
<p:tagLst xmlns:a="http://schemas.openxmlformats.org/drawingml/2006/main" xmlns:r="http://schemas.openxmlformats.org/officeDocument/2006/relationships" xmlns:p="http://schemas.openxmlformats.org/presentationml/2006/main">
  <p:tag name="CHART" val="ctGains1"/>
</p:tagLst>
</file>

<file path=ppt/tags/tag7.xml><?xml version="1.0" encoding="utf-8"?>
<p:tagLst xmlns:a="http://schemas.openxmlformats.org/drawingml/2006/main" xmlns:r="http://schemas.openxmlformats.org/officeDocument/2006/relationships" xmlns:p="http://schemas.openxmlformats.org/presentationml/2006/main">
  <p:tag name="CHART" val="ctGains1"/>
</p:tagLst>
</file>

<file path=ppt/tags/tag8.xml><?xml version="1.0" encoding="utf-8"?>
<p:tagLst xmlns:a="http://schemas.openxmlformats.org/drawingml/2006/main" xmlns:r="http://schemas.openxmlformats.org/officeDocument/2006/relationships" xmlns:p="http://schemas.openxmlformats.org/presentationml/2006/main">
  <p:tag name="CHART" val="ctGains1"/>
</p:tagLst>
</file>

<file path=ppt/tags/tag9.xml><?xml version="1.0" encoding="utf-8"?>
<p:tagLst xmlns:a="http://schemas.openxmlformats.org/drawingml/2006/main" xmlns:r="http://schemas.openxmlformats.org/officeDocument/2006/relationships" xmlns:p="http://schemas.openxmlformats.org/presentationml/2006/main">
  <p:tag name="CHART" val="ctGains1"/>
</p:tagLst>
</file>

<file path=ppt/theme/theme1.xml><?xml version="1.0" encoding="utf-8"?>
<a:theme xmlns:a="http://schemas.openxmlformats.org/drawingml/2006/main" name="Teamwork">
  <a:themeElements>
    <a:clrScheme name="Custom 3">
      <a:dk1>
        <a:srgbClr val="006E6B"/>
      </a:dk1>
      <a:lt1>
        <a:srgbClr val="7F7F7F"/>
      </a:lt1>
      <a:dk2>
        <a:srgbClr val="006666"/>
      </a:dk2>
      <a:lt2>
        <a:srgbClr val="B9EFEE"/>
      </a:lt2>
      <a:accent1>
        <a:srgbClr val="7680AC"/>
      </a:accent1>
      <a:accent2>
        <a:srgbClr val="FFFF66"/>
      </a:accent2>
      <a:accent3>
        <a:srgbClr val="AAB8B8"/>
      </a:accent3>
      <a:accent4>
        <a:srgbClr val="DADADA"/>
      </a:accent4>
      <a:accent5>
        <a:srgbClr val="7680AC"/>
      </a:accent5>
      <a:accent6>
        <a:srgbClr val="E7E75C"/>
      </a:accent6>
      <a:hlink>
        <a:srgbClr val="7680AC"/>
      </a:hlink>
      <a:folHlink>
        <a:srgbClr val="CCFF66"/>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006E6B"/>
        </a:dk1>
        <a:lt1>
          <a:srgbClr val="FFFFFF"/>
        </a:lt1>
        <a:dk2>
          <a:srgbClr val="006666"/>
        </a:dk2>
        <a:lt2>
          <a:srgbClr val="B9EFEE"/>
        </a:lt2>
        <a:accent1>
          <a:srgbClr val="7680AC"/>
        </a:accent1>
        <a:accent2>
          <a:srgbClr val="6AB475"/>
        </a:accent2>
        <a:accent3>
          <a:srgbClr val="AAB8B8"/>
        </a:accent3>
        <a:accent4>
          <a:srgbClr val="DADADA"/>
        </a:accent4>
        <a:accent5>
          <a:srgbClr val="BDC0D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2">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000000"/>
        </a:hlink>
        <a:folHlink>
          <a:srgbClr val="CCFF66"/>
        </a:folHlink>
      </a:clrScheme>
      <a:clrMap bg1="dk2" tx1="lt1" bg2="dk1" tx2="lt2" accent1="accent1" accent2="accent2" accent3="accent3" accent4="accent4" accent5="accent5" accent6="accent6" hlink="hlink" folHlink="folHlink"/>
    </a:extraClrScheme>
    <a:extraClrScheme>
      <a:clrScheme name="Teamwork 13">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7680AC"/>
        </a:hlink>
        <a:folHlink>
          <a:srgbClr val="CCFF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21834</TotalTime>
  <Words>2302</Words>
  <Application>Microsoft Office PowerPoint</Application>
  <PresentationFormat>On-screen Show (4:3)</PresentationFormat>
  <Paragraphs>637</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Teamwork</vt:lpstr>
      <vt:lpstr>Grand Valley State University HERI Faculty Survey 2014 Results</vt:lpstr>
      <vt:lpstr>College Senior Survey</vt:lpstr>
      <vt:lpstr>Table of Contents</vt:lpstr>
      <vt:lpstr>A Note about CIRP Constructs</vt:lpstr>
      <vt:lpstr>Demographics</vt:lpstr>
      <vt:lpstr>Demographics  Race/Ethnicity</vt:lpstr>
      <vt:lpstr>Demographics  Academic Department (Aggregated)</vt:lpstr>
      <vt:lpstr>Teaching Practices</vt:lpstr>
      <vt:lpstr> Student-Centered Pedagogy Student-Centered Pedagogy measures the extent to which faculty use student-centered teaching and evaluation methods in their courses.</vt:lpstr>
      <vt:lpstr>PowerPoint Presentation</vt:lpstr>
      <vt:lpstr>PowerPoint Presentation</vt:lpstr>
      <vt:lpstr>PowerPoint Presentation</vt:lpstr>
      <vt:lpstr>Types of Courses Faculty Teach </vt:lpstr>
      <vt:lpstr>Average Number of Courses Taught This Term </vt:lpstr>
      <vt:lpstr>Research Activities</vt:lpstr>
      <vt:lpstr>Scholarly Productivity  A unified measure of the scholarly activity of faculty.</vt:lpstr>
      <vt:lpstr>Foci of Faculty Research </vt:lpstr>
      <vt:lpstr>Faculty Collaboration with Undergraduates  on Research With undergraduate research becoming a priority at many campuses, faculty are increasingly being asked to work with undergraduates on research projects.</vt:lpstr>
      <vt:lpstr>Faculty Satisfaction</vt:lpstr>
      <vt:lpstr>Workplace Satisfaction Workplace Satisfaction measures the extent to which faculty are satisfied with their working environment.</vt:lpstr>
      <vt:lpstr>Satisfaction with Compensation  Satisfaction with Compensation measures the extent to which faculty are satisfied with their compensation packages.</vt:lpstr>
      <vt:lpstr> Faculty Satisfaction with Pay Equity and Family Flexibility </vt:lpstr>
      <vt:lpstr> Overall Faculty Job Satisfaction </vt:lpstr>
      <vt:lpstr> Overall Satisfaction   “If you could begin your career again, would you still want to come to this institution?”</vt:lpstr>
      <vt:lpstr>Sources of Faculty Stress</vt:lpstr>
      <vt:lpstr>Career-Related Stress Career-Related Stress measures the amount of stress faculty experience related to their career.</vt:lpstr>
      <vt:lpstr> Stress Due to Subtle Discrimination, by Gender </vt:lpstr>
      <vt:lpstr> Stress Due to Subtle Discrimination, by Race </vt:lpstr>
      <vt:lpstr>PowerPoint Presentation</vt:lpstr>
      <vt:lpstr>Faculty’s Perspectives on Campus Climate</vt:lpstr>
      <vt:lpstr>Institutional Priority: Commitment to Diversity Commitment to Diversity measures the extent to which faculty believe their institution is committed to creating a diverse multicultural campus environment.</vt:lpstr>
      <vt:lpstr>Perspectives on Campus Climate for Diversity</vt:lpstr>
      <vt:lpstr>Institutional Priority: Civic Engagement Civic Engagement measures the extent to which faculty believe their institution is committed to facilitating civic engagement among students and faculty.</vt:lpstr>
      <vt:lpstr>Institutional Priority: Increasing Prestige Increasing Prestige measures the extent to which faculty believe their institution is committed to increasing its prestige.</vt:lpstr>
      <vt:lpstr>Faculty’s Perspectives on  Campus and Departmental Climate </vt:lpstr>
      <vt:lpstr>Faculty Perspectives on Shared Governance  </vt:lpstr>
      <vt:lpstr>Institutional Commitment</vt:lpstr>
      <vt:lpstr>PowerPoint Presentation</vt:lpstr>
    </vt:vector>
  </TitlesOfParts>
  <Company>UCLA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harrison</cp:lastModifiedBy>
  <cp:revision>1851</cp:revision>
  <cp:lastPrinted>2013-08-21T16:05:02Z</cp:lastPrinted>
  <dcterms:created xsi:type="dcterms:W3CDTF">2007-06-27T16:52:25Z</dcterms:created>
  <dcterms:modified xsi:type="dcterms:W3CDTF">2014-09-20T01:32:55Z</dcterms:modified>
</cp:coreProperties>
</file>